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2"/>
  </p:notesMasterIdLst>
  <p:sldIdLst>
    <p:sldId id="258" r:id="rId2"/>
    <p:sldId id="375" r:id="rId3"/>
    <p:sldId id="376" r:id="rId4"/>
    <p:sldId id="377" r:id="rId5"/>
    <p:sldId id="299" r:id="rId6"/>
    <p:sldId id="270" r:id="rId7"/>
    <p:sldId id="274" r:id="rId8"/>
    <p:sldId id="394" r:id="rId9"/>
    <p:sldId id="336" r:id="rId10"/>
    <p:sldId id="348" r:id="rId11"/>
    <p:sldId id="350" r:id="rId12"/>
    <p:sldId id="408" r:id="rId13"/>
    <p:sldId id="352" r:id="rId14"/>
    <p:sldId id="354" r:id="rId15"/>
    <p:sldId id="419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21" r:id="rId27"/>
    <p:sldId id="405" r:id="rId28"/>
    <p:sldId id="360" r:id="rId29"/>
    <p:sldId id="362" r:id="rId30"/>
    <p:sldId id="407" r:id="rId31"/>
    <p:sldId id="422" r:id="rId32"/>
    <p:sldId id="363" r:id="rId33"/>
    <p:sldId id="365" r:id="rId34"/>
    <p:sldId id="423" r:id="rId35"/>
    <p:sldId id="367" r:id="rId36"/>
    <p:sldId id="369" r:id="rId37"/>
    <p:sldId id="425" r:id="rId38"/>
    <p:sldId id="373" r:id="rId39"/>
    <p:sldId id="379" r:id="rId40"/>
    <p:sldId id="374" r:id="rId41"/>
    <p:sldId id="427" r:id="rId42"/>
    <p:sldId id="428" r:id="rId43"/>
    <p:sldId id="418" r:id="rId44"/>
    <p:sldId id="426" r:id="rId45"/>
    <p:sldId id="417" r:id="rId46"/>
    <p:sldId id="415" r:id="rId47"/>
    <p:sldId id="416" r:id="rId48"/>
    <p:sldId id="393" r:id="rId49"/>
    <p:sldId id="380" r:id="rId50"/>
    <p:sldId id="42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hor" initials="k" lastIdx="6" clrIdx="0">
    <p:extLst>
      <p:ext uri="{19B8F6BF-5375-455C-9EA6-DF929625EA0E}">
        <p15:presenceInfo xmlns:p15="http://schemas.microsoft.com/office/powerpoint/2012/main" xmlns="" userId="kis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D7B"/>
    <a:srgbClr val="10F6FC"/>
    <a:srgbClr val="660066"/>
    <a:srgbClr val="9933FF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821" autoAdjust="0"/>
  </p:normalViewPr>
  <p:slideViewPr>
    <p:cSldViewPr>
      <p:cViewPr>
        <p:scale>
          <a:sx n="76" d="100"/>
          <a:sy n="76" d="100"/>
        </p:scale>
        <p:origin x="-2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2T16:12:12.059" idx="4">
    <p:pos x="2501" y="2246"/>
    <p:text>student life insureance</p:text>
    <p:extLst>
      <p:ext uri="{C676402C-5697-4E1C-873F-D02D1690AC5C}">
        <p15:threadingInfo xmlns:p15="http://schemas.microsoft.com/office/powerpoint/2012/main" xmlns="" timeZoneBias="-330"/>
      </p:ext>
    </p:extLst>
  </p:cm>
  <p:cm authorId="1" dt="2019-05-22T16:12:47.521" idx="5">
    <p:pos x="4484" y="678"/>
    <p:text>Free medical facility at unversity health center</p:text>
    <p:extLst>
      <p:ext uri="{C676402C-5697-4E1C-873F-D02D1690AC5C}">
        <p15:threadingInfo xmlns:p15="http://schemas.microsoft.com/office/powerpoint/2012/main" xmlns="" timeZoneBias="-330"/>
      </p:ext>
    </p:extLst>
  </p:cm>
  <p:cm authorId="1" dt="2019-05-22T16:14:21.281" idx="6">
    <p:pos x="3791" y="3580"/>
    <p:text>Sponsorship for student projects</p:text>
    <p:extLst>
      <p:ext uri="{C676402C-5697-4E1C-873F-D02D1690AC5C}">
        <p15:threadingInfo xmlns:p15="http://schemas.microsoft.com/office/powerpoint/2012/main" xmlns="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01F41-7F0E-447D-945B-E2C12F847E74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2893AA-6D6B-46EC-8750-25E01BF4F696}" type="pres">
      <dgm:prSet presAssocID="{2B401F41-7F0E-447D-945B-E2C12F847E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BDB63F3-F5C7-46F5-91A5-5F6374F87CB3}" type="presOf" srcId="{2B401F41-7F0E-447D-945B-E2C12F847E74}" destId="{AD2893AA-6D6B-46EC-8750-25E01BF4F696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378E-635B-4E36-8F5F-E73EFBDB011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DD37-642F-47C8-82CD-0009AE07E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DD37-642F-47C8-82CD-0009AE07E0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BC952-5B02-4357-8E0A-584CCFD159FB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99753-D00B-4F98-A141-228A4741FC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3C88C-3DDF-4343-919E-86C9194377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DD37-642F-47C8-82CD-0009AE07E0C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DD37-642F-47C8-82CD-0009AE07E0C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DD37-642F-47C8-82CD-0009AE07E0C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DD37-642F-47C8-82CD-0009AE07E0C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B215-74BD-4A89-973C-5CCC1BC0FD46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49-F551-41FE-8972-88370CB027A4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E850-9ED8-4F5E-82F7-98A4D2C2956F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7144-FBD6-4805-8144-3DFC762B7AF4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541B-A6EB-4C35-A6DE-581EC4290C82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4B3-BBBF-47E9-926F-FC7C2102DE95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9B6-ADE6-46C4-9B49-036B0143C4FB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286E-DCA3-4DC7-AF5F-9AEEA1273517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3C99-6EC3-4FA0-A7F5-71522C44A9F5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6478-921B-4FA1-9180-61B5F3F1419B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FF13-9D6C-4440-BDF2-4AAEC0E53757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9B1C-E425-42BD-83E0-34B7957B2B4A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2900-B52B-4613-81A2-1D79CE897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jpe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jpe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jpeg"/><Relationship Id="rId23" Type="http://schemas.openxmlformats.org/officeDocument/2006/relationships/image" Target="../media/image96.png"/><Relationship Id="rId10" Type="http://schemas.openxmlformats.org/officeDocument/2006/relationships/image" Target="../media/image83.jpeg"/><Relationship Id="rId19" Type="http://schemas.openxmlformats.org/officeDocument/2006/relationships/image" Target="../media/image92.png"/><Relationship Id="rId4" Type="http://schemas.openxmlformats.org/officeDocument/2006/relationships/image" Target="../media/image77.jpeg"/><Relationship Id="rId9" Type="http://schemas.openxmlformats.org/officeDocument/2006/relationships/image" Target="../media/image82.png"/><Relationship Id="rId14" Type="http://schemas.openxmlformats.org/officeDocument/2006/relationships/image" Target="../media/image87.jpeg"/><Relationship Id="rId22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jfif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83"/>
            <a:ext cx="12192000" cy="67391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6096000" y="381000"/>
            <a:ext cx="6095999" cy="1371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Department of Technology</a:t>
            </a:r>
            <a:r>
              <a:rPr lang="en-US" sz="3100" b="1" dirty="0">
                <a:latin typeface="Cambria" pitchFamily="18" charset="0"/>
              </a:rPr>
              <a:t/>
            </a:r>
            <a:br>
              <a:rPr lang="en-US" sz="3100" b="1" dirty="0">
                <a:latin typeface="Cambria" pitchFamily="18" charset="0"/>
              </a:rPr>
            </a:br>
            <a:r>
              <a:rPr lang="en-US" sz="3100" b="1" dirty="0">
                <a:latin typeface="Cambria" pitchFamily="18" charset="0"/>
              </a:rPr>
              <a:t>Shivaji University, </a:t>
            </a:r>
            <a:r>
              <a:rPr lang="en-US" sz="3100" b="1" dirty="0" smtClean="0">
                <a:latin typeface="Cambria" pitchFamily="18" charset="0"/>
              </a:rPr>
              <a:t>Kolhapur</a:t>
            </a:r>
            <a:br>
              <a:rPr lang="en-US" sz="3100" b="1" dirty="0" smtClean="0">
                <a:latin typeface="Cambria" pitchFamily="18" charset="0"/>
              </a:rPr>
            </a:br>
            <a:r>
              <a:rPr lang="en-US" sz="3100" dirty="0">
                <a:solidFill>
                  <a:srgbClr val="0033CC"/>
                </a:solidFill>
              </a:rPr>
              <a:t>DTE Code-EN 6028</a:t>
            </a:r>
            <a:br>
              <a:rPr lang="en-US" sz="31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70D7B"/>
                </a:solidFill>
                <a:latin typeface="Cambria" pitchFamily="18" charset="0"/>
              </a:rPr>
              <a:t/>
            </a:r>
            <a:br>
              <a:rPr lang="en-US" sz="2400" dirty="0">
                <a:solidFill>
                  <a:srgbClr val="070D7B"/>
                </a:solidFill>
                <a:latin typeface="Cambria" pitchFamily="18" charset="0"/>
              </a:rPr>
            </a:br>
            <a:endParaRPr lang="en-US" sz="2400" dirty="0">
              <a:solidFill>
                <a:srgbClr val="070D7B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6285052"/>
            <a:ext cx="952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Feel proud to be a student of prestigious Shivaji University Department</a:t>
            </a:r>
          </a:p>
          <a:p>
            <a:pPr algn="ctr"/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4666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  <a:latin typeface="Cambria" pitchFamily="18" charset="0"/>
              </a:rPr>
              <a:t>(Approved by AICTE, New Delhi; DTE, Govt. of Maharashtra)</a:t>
            </a:r>
            <a:br>
              <a:rPr lang="en-US" sz="2000" dirty="0" smtClean="0">
                <a:solidFill>
                  <a:srgbClr val="0033CC"/>
                </a:solidFill>
                <a:latin typeface="Cambria" pitchFamily="18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Cambria" pitchFamily="18" charset="0"/>
              </a:rPr>
              <a:t>Funded by TEQIP III Program</a:t>
            </a:r>
            <a:r>
              <a:rPr lang="en-US" sz="2400" dirty="0" smtClean="0">
                <a:solidFill>
                  <a:srgbClr val="0033CC"/>
                </a:solidFill>
                <a:latin typeface="Cambria" pitchFamily="18" charset="0"/>
              </a:rPr>
              <a:t> </a:t>
            </a:r>
            <a:br>
              <a:rPr lang="en-US" sz="2400" dirty="0" smtClean="0">
                <a:solidFill>
                  <a:srgbClr val="0033CC"/>
                </a:solidFill>
                <a:latin typeface="Cambria" pitchFamily="18" charset="0"/>
              </a:rPr>
            </a:b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13" y="-32422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CHEMICAL </a:t>
            </a:r>
            <a:r>
              <a:rPr lang="en-US" sz="4000" b="1" dirty="0" smtClean="0">
                <a:solidFill>
                  <a:srgbClr val="C00000"/>
                </a:solidFill>
              </a:rPr>
              <a:t>ENGINEERING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2279"/>
            <a:ext cx="6595797" cy="57499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b="1" dirty="0">
                <a:ea typeface="Tahoma" panose="020B0604030504040204" pitchFamily="34" charset="0"/>
                <a:cs typeface="Tahoma" panose="020B0604030504040204" pitchFamily="34" charset="0"/>
              </a:rPr>
              <a:t>Chemical Industries convert basic raw materials into variety </a:t>
            </a:r>
            <a:r>
              <a:rPr lang="en-US" sz="3100" b="1" dirty="0" smtClean="0">
                <a:ea typeface="Tahoma" panose="020B0604030504040204" pitchFamily="34" charset="0"/>
                <a:cs typeface="Tahoma" panose="020B0604030504040204" pitchFamily="34" charset="0"/>
              </a:rPr>
              <a:t>of useful </a:t>
            </a:r>
            <a:r>
              <a:rPr lang="en-US" sz="3100" b="1" dirty="0">
                <a:ea typeface="Tahoma" panose="020B0604030504040204" pitchFamily="34" charset="0"/>
                <a:cs typeface="Tahoma" panose="020B0604030504040204" pitchFamily="34" charset="0"/>
              </a:rPr>
              <a:t>products in an economical as well as eco-friendly </a:t>
            </a:r>
            <a:r>
              <a:rPr lang="en-US" sz="3100" b="1" dirty="0" smtClean="0">
                <a:ea typeface="Tahoma" panose="020B0604030504040204" pitchFamily="34" charset="0"/>
                <a:cs typeface="Tahoma" panose="020B0604030504040204" pitchFamily="34" charset="0"/>
              </a:rPr>
              <a:t>way.</a:t>
            </a:r>
          </a:p>
          <a:p>
            <a:pPr algn="just"/>
            <a:endParaRPr lang="en-US" sz="2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Chemical Engineer </a:t>
            </a:r>
            <a:r>
              <a:rPr lang="en-US" sz="2800" dirty="0" smtClean="0">
                <a:cs typeface="Arial" pitchFamily="34" charset="0"/>
              </a:rPr>
              <a:t>has good opportunities in</a:t>
            </a:r>
            <a:r>
              <a:rPr lang="en-US" sz="2800" b="1" dirty="0" smtClean="0">
                <a:cs typeface="Arial" pitchFamily="34" charset="0"/>
              </a:rPr>
              <a:t>:</a:t>
            </a:r>
          </a:p>
          <a:p>
            <a:pPr algn="just">
              <a:buNone/>
            </a:pPr>
            <a:endParaRPr lang="en-US" sz="2800" b="1" dirty="0" smtClean="0">
              <a:cs typeface="Arial" pitchFamily="34" charset="0"/>
            </a:endParaRP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Chemicals Industries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Petroleum Oil and Gas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Pulp and Paper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Rubber and Plastics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Food and Beverage 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Textile Industries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Metals, mineral processing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Agricultural Chemicals Industries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Cosmetics/ Pharmaceutical</a:t>
            </a:r>
          </a:p>
          <a:p>
            <a:pPr marL="984250" lvl="1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060"/>
                </a:solidFill>
              </a:rPr>
              <a:t>Biotechnology/Biomedical</a:t>
            </a:r>
          </a:p>
          <a:p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52194"/>
            <a:ext cx="5211026" cy="52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299"/>
            <a:ext cx="5486400" cy="58674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4178" y="3580721"/>
            <a:ext cx="6400799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600" b="1" dirty="0" smtClean="0"/>
              <a:t>Research </a:t>
            </a:r>
            <a:r>
              <a:rPr lang="en-US" sz="2600" b="1" dirty="0"/>
              <a:t>areas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Product and process development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Chemical Process Modeling and Simulation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Industrial Pollution Prevention and control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Advanced Separation Processes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Energy, Water conservation</a:t>
            </a:r>
          </a:p>
          <a:p>
            <a:pPr marL="622300" indent="-441325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</a:rPr>
              <a:t>Natural Product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152400"/>
            <a:ext cx="11717956" cy="6635525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47276"/>
            <a:ext cx="10744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Role 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of Chemical Engineer :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1. Process Design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2. Process Development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3. Plant Erection &amp; commissioning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4. Manufacturing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5. Technical Sales</a:t>
            </a:r>
          </a:p>
          <a:p>
            <a:pPr marL="361950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6. Researcher</a:t>
            </a:r>
          </a:p>
        </p:txBody>
      </p:sp>
      <p:pic>
        <p:nvPicPr>
          <p:cNvPr id="8" name="Picture 1" descr="C:\Users\P. D. PAtil\Desktop\DSC0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5486400" cy="270423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</p:pic>
      <p:pic>
        <p:nvPicPr>
          <p:cNvPr id="9" name="Picture 2" descr="C:\Users\P. D. PAtil\Desktop\DSC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452" y="3725275"/>
            <a:ext cx="5420744" cy="2671602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29400" y="2994154"/>
            <a:ext cx="4800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tabLst>
                <a:tab pos="2211388" algn="l"/>
              </a:tabLst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Mass Transfer Laboratory</a:t>
            </a:r>
            <a:endParaRPr lang="en-US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0564" y="6276301"/>
            <a:ext cx="33798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2211388" algn="l"/>
              </a:tabLst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Research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Project Laboratory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B.Tech. Chemical </a:t>
            </a:r>
            <a:r>
              <a:rPr lang="en-US" sz="3600" dirty="0" smtClean="0"/>
              <a:t>Engineering) </a:t>
            </a:r>
            <a:r>
              <a:rPr lang="en-US" sz="3600" dirty="0" smtClean="0"/>
              <a:t>Placements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687834"/>
              </p:ext>
            </p:extLst>
          </p:nvPr>
        </p:nvGraphicFramePr>
        <p:xfrm>
          <a:off x="228601" y="685799"/>
          <a:ext cx="11353800" cy="6161755"/>
        </p:xfrm>
        <a:graphic>
          <a:graphicData uri="http://schemas.openxmlformats.org/drawingml/2006/table">
            <a:tbl>
              <a:tblPr firstRow="1" bandRow="1"/>
              <a:tblGrid>
                <a:gridCol w="1135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year)</a:t>
                      </a:r>
                      <a:endParaRPr lang="en-IN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n-US" sz="2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UHP Technology, Banglore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Ingenero</a:t>
                      </a:r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 ( </a:t>
                      </a:r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6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Pvt.Ltd</a:t>
                      </a:r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4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Piramal Ind. Limited , Mahad</a:t>
                      </a:r>
                      <a:endParaRPr lang="en-US" sz="4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Lakshmi Organics ltd , Mumbai</a:t>
                      </a:r>
                      <a:endParaRPr lang="en-IN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Viliant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Organics Ltd, Mumbai</a:t>
                      </a:r>
                      <a:endParaRPr lang="en-US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293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CIVIL ENGINEERING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43" y="926178"/>
            <a:ext cx="5968027" cy="5691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Scope and Opportunities :</a:t>
            </a:r>
            <a:endParaRPr lang="en-US" sz="2800" b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2200" b="1" dirty="0"/>
              <a:t>Private Sector</a:t>
            </a:r>
          </a:p>
          <a:p>
            <a:pPr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/>
              <a:t>Building </a:t>
            </a:r>
            <a:r>
              <a:rPr lang="en-US" sz="2200" dirty="0"/>
              <a:t>design and </a:t>
            </a:r>
            <a:r>
              <a:rPr lang="en-US" sz="2200" dirty="0" smtClean="0"/>
              <a:t>construction</a:t>
            </a:r>
          </a:p>
          <a:p>
            <a:pPr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/>
              <a:t>Real </a:t>
            </a:r>
            <a:r>
              <a:rPr lang="en-US" sz="2200" dirty="0"/>
              <a:t>estate</a:t>
            </a:r>
          </a:p>
          <a:p>
            <a:pPr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/>
              <a:t>Infrastructure- </a:t>
            </a:r>
            <a:r>
              <a:rPr lang="en-US" sz="2200" dirty="0"/>
              <a:t>Highways, Airports, SEZ</a:t>
            </a:r>
          </a:p>
          <a:p>
            <a:pPr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/>
              <a:t>Water </a:t>
            </a:r>
            <a:r>
              <a:rPr lang="en-US" sz="2200" dirty="0"/>
              <a:t>Resource- Dams and hydraulic </a:t>
            </a:r>
            <a:r>
              <a:rPr lang="en-US" sz="2200" dirty="0" smtClean="0"/>
              <a:t>structures</a:t>
            </a:r>
            <a:endParaRPr lang="en-US" sz="2200" dirty="0"/>
          </a:p>
          <a:p>
            <a:pPr lvl="0"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/>
              <a:t>Construction </a:t>
            </a:r>
            <a:r>
              <a:rPr lang="en-US" sz="2200" dirty="0"/>
              <a:t>planning and management</a:t>
            </a:r>
          </a:p>
          <a:p>
            <a:r>
              <a:rPr lang="en-US" sz="2200" b="1" dirty="0"/>
              <a:t>Government Sector</a:t>
            </a:r>
          </a:p>
          <a:p>
            <a:pPr marL="0" lv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Public Works Department (PWD)</a:t>
            </a:r>
          </a:p>
          <a:p>
            <a:pPr marL="0" lvl="0" indent="0">
              <a:buNone/>
            </a:pPr>
            <a:r>
              <a:rPr lang="en-US" sz="2200" dirty="0" smtClean="0"/>
              <a:t>       Irrigation Department (</a:t>
            </a:r>
            <a:r>
              <a:rPr lang="en-US" sz="2200" dirty="0" err="1" smtClean="0"/>
              <a:t>Jalsampada</a:t>
            </a:r>
            <a:r>
              <a:rPr lang="en-US" sz="2200" dirty="0" smtClean="0"/>
              <a:t>)</a:t>
            </a:r>
            <a:endParaRPr lang="en-US" sz="2200" dirty="0"/>
          </a:p>
          <a:p>
            <a:pPr lvl="0"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>
                <a:sym typeface="Wingdings" panose="05000000000000000000" pitchFamily="2" charset="2"/>
              </a:rPr>
              <a:t>  </a:t>
            </a:r>
            <a:r>
              <a:rPr lang="en-US" sz="2200" dirty="0" err="1" smtClean="0"/>
              <a:t>Jivan</a:t>
            </a:r>
            <a:r>
              <a:rPr lang="en-US" sz="2200" dirty="0" smtClean="0"/>
              <a:t> </a:t>
            </a:r>
            <a:r>
              <a:rPr lang="en-US" sz="2200" dirty="0" err="1" smtClean="0"/>
              <a:t>Praddhikaran</a:t>
            </a:r>
            <a:endParaRPr lang="en-US" sz="2200" dirty="0"/>
          </a:p>
          <a:p>
            <a:r>
              <a:rPr lang="en-US" sz="2200" b="1" dirty="0"/>
              <a:t>Public sector</a:t>
            </a:r>
          </a:p>
          <a:p>
            <a:pPr lvl="0">
              <a:buNone/>
            </a:pPr>
            <a:r>
              <a:rPr lang="en-US" sz="2200" dirty="0" smtClean="0"/>
              <a:t>	Railway, Municipal </a:t>
            </a:r>
            <a:r>
              <a:rPr lang="en-US" sz="2200" dirty="0"/>
              <a:t>Corporation</a:t>
            </a:r>
            <a:r>
              <a:rPr lang="en-US" sz="2200" dirty="0" smtClean="0"/>
              <a:t>, MIDC, MSEB, CIDCO, Oil </a:t>
            </a:r>
            <a:r>
              <a:rPr lang="en-US" sz="2200" dirty="0"/>
              <a:t>Sector</a:t>
            </a:r>
          </a:p>
          <a:p>
            <a:pPr marL="0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algn="just">
              <a:buNone/>
            </a:pPr>
            <a:endParaRPr lang="en-US" sz="2200" b="1" dirty="0" smtClean="0">
              <a:cs typeface="Arial" pitchFamily="34" charset="0"/>
            </a:endParaRPr>
          </a:p>
          <a:p>
            <a:endParaRPr lang="en-US" sz="2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california road ma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9" y="990600"/>
            <a:ext cx="5635625" cy="5562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657600"/>
            <a:ext cx="533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600" b="1" dirty="0" smtClean="0"/>
              <a:t>Research </a:t>
            </a:r>
            <a:r>
              <a:rPr lang="en-US" sz="2600" b="1" dirty="0"/>
              <a:t>areas</a:t>
            </a:r>
          </a:p>
          <a:p>
            <a:pPr marL="728663" indent="-457200">
              <a:spcBef>
                <a:spcPts val="600"/>
              </a:spcBef>
              <a:buFont typeface="+mj-lt"/>
              <a:buAutoNum type="arabicPeriod"/>
              <a:tabLst>
                <a:tab pos="4508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Earthquake Engineering</a:t>
            </a:r>
          </a:p>
          <a:p>
            <a:pPr marL="72866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Water Resource Engineering</a:t>
            </a:r>
          </a:p>
          <a:p>
            <a:pPr marL="72866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Transportation Engineering</a:t>
            </a:r>
          </a:p>
          <a:p>
            <a:pPr marL="72866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Water and Waste Water Treatment</a:t>
            </a:r>
          </a:p>
          <a:p>
            <a:pPr marL="72866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Green Building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21408"/>
            <a:ext cx="1171795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78" y="372801"/>
            <a:ext cx="5638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Role 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Civil 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Engineer :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1. Design of Structures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2. Water resources 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3. Plant Erection &amp; commissioning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4. Construction Management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5. Project Management</a:t>
            </a:r>
          </a:p>
          <a:p>
            <a:pPr marL="361950" indent="-90488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6. Research &amp;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02" y="228599"/>
            <a:ext cx="5235698" cy="2965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65497"/>
            <a:ext cx="5105400" cy="28353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08044" y="3146068"/>
            <a:ext cx="4800600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tabLst>
                <a:tab pos="2211388" algn="l"/>
              </a:tabLst>
            </a:pPr>
            <a:r>
              <a:rPr lang="en-US" sz="20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Universal Testing Machine</a:t>
            </a:r>
            <a:endParaRPr lang="en-US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40451" y="6384648"/>
            <a:ext cx="4800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tabLst>
                <a:tab pos="2211388" algn="l"/>
              </a:tabLst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Fluid Mechanics Laboratory</a:t>
            </a:r>
            <a:endParaRPr lang="en-US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B.Tech. Civil </a:t>
            </a:r>
            <a:r>
              <a:rPr lang="en-US" sz="3600" dirty="0" err="1" smtClean="0"/>
              <a:t>Engg</a:t>
            </a:r>
            <a:r>
              <a:rPr lang="en-US" sz="3600" dirty="0" smtClean="0"/>
              <a:t>. Placements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568584"/>
              </p:ext>
            </p:extLst>
          </p:nvPr>
        </p:nvGraphicFramePr>
        <p:xfrm>
          <a:off x="228601" y="685799"/>
          <a:ext cx="11353800" cy="6161755"/>
        </p:xfrm>
        <a:graphic>
          <a:graphicData uri="http://schemas.openxmlformats.org/drawingml/2006/table">
            <a:tbl>
              <a:tblPr firstRow="1" bandRow="1"/>
              <a:tblGrid>
                <a:gridCol w="1135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Feb 2023 to April 2023)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n-US" sz="2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SCON Infrastructure         </a:t>
                      </a:r>
                      <a:endParaRPr lang="en-US" sz="3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indent="0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Chryso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India </a:t>
                      </a: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Pvt.Ltd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en-US" sz="3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4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Aakash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Byju’s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endParaRPr lang="en-US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indent="0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2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2938" y="1168400"/>
            <a:ext cx="7739062" cy="441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b="1" dirty="0" err="1" smtClean="0">
                <a:solidFill>
                  <a:schemeClr val="bg1"/>
                </a:solidFill>
                <a:latin typeface="+mn-lt"/>
              </a:rPr>
              <a:t>B.Tech</a:t>
            </a:r>
            <a:r>
              <a:rPr lang="en-US" altLang="en-US" sz="66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altLang="en-US" sz="6600" b="1" dirty="0" smtClean="0">
                <a:solidFill>
                  <a:schemeClr val="bg1"/>
                </a:solidFill>
                <a:latin typeface="+mn-lt"/>
              </a:rPr>
            </a:br>
            <a:r>
              <a:rPr lang="en-US" altLang="en-US" sz="6600" b="1" dirty="0" smtClean="0">
                <a:solidFill>
                  <a:schemeClr val="bg1"/>
                </a:solidFill>
                <a:latin typeface="+mn-lt"/>
              </a:rPr>
              <a:t>Computer Science and Technology Program</a:t>
            </a:r>
            <a:r>
              <a:rPr lang="en-US" altLang="en-US" sz="7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en-US" sz="7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sz="7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RECENT</a:t>
            </a:r>
            <a:r>
              <a:rPr lang="en-IN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en-IN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TRENDS IN COMPUTER SCIENCE AND TECHNOLOGY</a:t>
            </a:r>
            <a:r>
              <a:rPr lang="en-I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765300"/>
            <a:ext cx="4867275" cy="31194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Big Data Analytics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Artificial Intelligence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Machine </a:t>
            </a:r>
            <a:r>
              <a:rPr lang="en-IN" sz="3000" b="1" dirty="0" smtClean="0">
                <a:solidFill>
                  <a:srgbClr val="002060"/>
                </a:solidFill>
              </a:rPr>
              <a:t>Learning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Edge Computing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Cyber Security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Virtual Reality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763" y="755650"/>
            <a:ext cx="36083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755650"/>
            <a:ext cx="36464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763" y="2759075"/>
            <a:ext cx="36083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2774950"/>
            <a:ext cx="36464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9763" y="5073650"/>
            <a:ext cx="36083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8150" y="5073650"/>
            <a:ext cx="36464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b="1" cap="all" dirty="0" smtClean="0">
                <a:solidFill>
                  <a:srgbClr val="002060"/>
                </a:solidFill>
                <a:latin typeface="+mn-lt"/>
              </a:rPr>
              <a:t>Program strengths</a:t>
            </a:r>
            <a:endParaRPr lang="en-US" sz="42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11398250" cy="5410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3000" b="1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rgbClr val="002060"/>
                </a:solidFill>
              </a:rPr>
              <a:t>Experienced And Skilled </a:t>
            </a:r>
            <a:r>
              <a:rPr lang="en-US" sz="2400" smtClean="0">
                <a:solidFill>
                  <a:srgbClr val="002060"/>
                </a:solidFill>
              </a:rPr>
              <a:t>Research Oriented Faculty Members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Curriculum Designed </a:t>
            </a:r>
            <a:r>
              <a:rPr lang="en-US" sz="2400" b="1" smtClean="0">
                <a:solidFill>
                  <a:srgbClr val="002060"/>
                </a:solidFill>
              </a:rPr>
              <a:t>as Per Industrial Needs </a:t>
            </a:r>
            <a:r>
              <a:rPr lang="en-US" sz="2400" smtClean="0">
                <a:solidFill>
                  <a:srgbClr val="002060"/>
                </a:solidFill>
              </a:rPr>
              <a:t>and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as per The Concept Of </a:t>
            </a:r>
            <a:r>
              <a:rPr lang="en-US" sz="2400" b="1" smtClean="0">
                <a:solidFill>
                  <a:srgbClr val="002060"/>
                </a:solidFill>
              </a:rPr>
              <a:t>Outcome Based Education </a:t>
            </a:r>
            <a:r>
              <a:rPr lang="en-US" sz="2400" smtClean="0">
                <a:solidFill>
                  <a:srgbClr val="002060"/>
                </a:solidFill>
              </a:rPr>
              <a:t>As Prescribed By NBA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Advanced and well Equipped Laboratories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Innovative Teaching / Learning Methods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More </a:t>
            </a:r>
            <a:r>
              <a:rPr lang="en-US" sz="2400" b="1" smtClean="0">
                <a:solidFill>
                  <a:srgbClr val="002060"/>
                </a:solidFill>
              </a:rPr>
              <a:t>Practical Oriented Approach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solidFill>
                  <a:srgbClr val="002060"/>
                </a:solidFill>
              </a:rPr>
              <a:t>100% B.Tech.Admission in AY 2021-2022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solidFill>
                  <a:srgbClr val="002060"/>
                </a:solidFill>
              </a:rPr>
              <a:t>100% Placement in 2020-2021 with highest package of 9LPA.</a:t>
            </a:r>
          </a:p>
          <a:p>
            <a:pPr algn="just" eaLnBrk="1" hangingPunct="1">
              <a:lnSpc>
                <a:spcPct val="150000"/>
              </a:lnSpc>
            </a:pPr>
            <a:endParaRPr lang="en-IN" sz="3000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sz="3000" b="1" smtClean="0">
              <a:solidFill>
                <a:srgbClr val="002060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675" y="2887663"/>
            <a:ext cx="25717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b="1" cap="all" dirty="0" smtClean="0">
                <a:solidFill>
                  <a:srgbClr val="002060"/>
                </a:solidFill>
                <a:latin typeface="+mn-lt"/>
              </a:rPr>
              <a:t>Program strengths</a:t>
            </a:r>
            <a:endParaRPr lang="en-US" sz="42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11398250" cy="5410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30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Total </a:t>
            </a:r>
            <a:r>
              <a:rPr lang="en-US" sz="2400" b="1" smtClean="0">
                <a:solidFill>
                  <a:srgbClr val="002060"/>
                </a:solidFill>
              </a:rPr>
              <a:t>93</a:t>
            </a:r>
            <a:r>
              <a:rPr lang="en-US" sz="2400" smtClean="0">
                <a:solidFill>
                  <a:srgbClr val="002060"/>
                </a:solidFill>
              </a:rPr>
              <a:t> opportunities given to batch 2021-22 through Training and placement 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rgbClr val="002060"/>
                </a:solidFill>
              </a:rPr>
              <a:t>25</a:t>
            </a:r>
            <a:r>
              <a:rPr lang="en-US" sz="2400" smtClean="0">
                <a:solidFill>
                  <a:srgbClr val="002060"/>
                </a:solidFill>
              </a:rPr>
              <a:t> students of AY 2021-22 are placed through campus interview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smtClean="0">
                <a:solidFill>
                  <a:srgbClr val="002060"/>
                </a:solidFill>
              </a:rPr>
              <a:t>   with highest package </a:t>
            </a:r>
            <a:r>
              <a:rPr lang="en-US" sz="2400" b="1" smtClean="0">
                <a:solidFill>
                  <a:srgbClr val="002060"/>
                </a:solidFill>
              </a:rPr>
              <a:t>5LPA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 15 </a:t>
            </a:r>
            <a:r>
              <a:rPr lang="en-US" sz="2400" smtClean="0">
                <a:solidFill>
                  <a:srgbClr val="002060"/>
                </a:solidFill>
              </a:rPr>
              <a:t>various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Training Programs in AY 2021-22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 IIT Spoken Tutorial Workshops in AY 2021-22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rgbClr val="002060"/>
                </a:solidFill>
              </a:rPr>
              <a:t>4</a:t>
            </a:r>
            <a:r>
              <a:rPr lang="en-US" sz="2400" smtClean="0">
                <a:solidFill>
                  <a:srgbClr val="002060"/>
                </a:solidFill>
              </a:rPr>
              <a:t> Research Projects for CST through RSS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in AY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2019-21 of 6Lacs.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solidFill>
                  <a:srgbClr val="002060"/>
                </a:solidFill>
              </a:rPr>
              <a:t>2</a:t>
            </a:r>
            <a:r>
              <a:rPr lang="en-IN" sz="2400" smtClean="0">
                <a:solidFill>
                  <a:srgbClr val="002060"/>
                </a:solidFill>
              </a:rPr>
              <a:t>  Expert lecture are conducted for S.Y. to Final Year Students </a:t>
            </a:r>
            <a:r>
              <a:rPr lang="en-US" sz="2400" smtClean="0">
                <a:solidFill>
                  <a:srgbClr val="002060"/>
                </a:solidFill>
              </a:rPr>
              <a:t>in AY 2021-22</a:t>
            </a:r>
            <a:endParaRPr lang="en-IN" sz="240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sz="3000" b="1" smtClean="0">
              <a:solidFill>
                <a:srgbClr val="00206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675" y="2887663"/>
            <a:ext cx="25717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5" y="0"/>
            <a:ext cx="12247575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253D63-8561-4B96-9EE8-D22C721703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-80281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Department of Technology</a:t>
            </a:r>
            <a:r>
              <a:rPr lang="en-US" sz="24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Cambria" pitchFamily="18" charset="0"/>
              </a:rPr>
              <a:t>Shivaji University, Kolhapur</a:t>
            </a:r>
            <a:r>
              <a:rPr lang="en-US" sz="31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en-US" sz="3100" b="1" dirty="0">
                <a:solidFill>
                  <a:prstClr val="black"/>
                </a:solidFill>
                <a:latin typeface="Cambria" pitchFamily="18" charset="0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8382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DTE Code-EN </a:t>
            </a:r>
            <a:r>
              <a:rPr lang="en-US" sz="3600" b="1" dirty="0" smtClean="0"/>
              <a:t>6028</a:t>
            </a:r>
            <a:endParaRPr lang="en-US" sz="3600" b="1" dirty="0" smtClean="0">
              <a:latin typeface="Cambria" pitchFamily="18" charset="0"/>
            </a:endParaRPr>
          </a:p>
          <a:p>
            <a:pPr algn="ctr"/>
            <a:r>
              <a:rPr lang="en-US" sz="2000" dirty="0" smtClean="0">
                <a:latin typeface="Cambria" pitchFamily="18" charset="0"/>
              </a:rPr>
              <a:t>(</a:t>
            </a:r>
            <a:r>
              <a:rPr lang="en-US" sz="2000" b="1" dirty="0" smtClean="0">
                <a:latin typeface="Cambria" pitchFamily="18" charset="0"/>
              </a:rPr>
              <a:t>Approved by AICTE, New Delhi; DTE, Govt. of Maharashtra)</a:t>
            </a:r>
            <a:br>
              <a:rPr lang="en-US" sz="2000" b="1" dirty="0" smtClean="0">
                <a:latin typeface="Cambria" pitchFamily="18" charset="0"/>
              </a:rPr>
            </a:br>
            <a:r>
              <a:rPr lang="en-US" sz="2000" b="1" dirty="0" smtClean="0">
                <a:latin typeface="Cambria" pitchFamily="18" charset="0"/>
              </a:rPr>
              <a:t>Funded </a:t>
            </a:r>
            <a:r>
              <a:rPr lang="en-US" sz="2000" b="1" dirty="0" smtClean="0">
                <a:latin typeface="Cambria" pitchFamily="18" charset="0"/>
              </a:rPr>
              <a:t>under </a:t>
            </a:r>
            <a:r>
              <a:rPr lang="en-US" sz="2000" b="1" dirty="0" smtClean="0">
                <a:latin typeface="Cambria" pitchFamily="18" charset="0"/>
              </a:rPr>
              <a:t>TEQIP 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/>
            </a:r>
            <a:br>
              <a:rPr lang="en-US" sz="2400" b="1" dirty="0" smtClean="0">
                <a:latin typeface="Cambria" pitchFamily="18" charset="0"/>
              </a:rPr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135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apps.unishivaji.ac.in/btech/computer-science/images/adv-programming-l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463" y="-44450"/>
            <a:ext cx="6078537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apps.unishivaji.ac.in/btech/computer-science/images/network-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7113"/>
            <a:ext cx="59944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apps.unishivaji.ac.in/btech/computer-science/images/network-la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346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94400" y="3567113"/>
            <a:ext cx="6000750" cy="2820987"/>
          </a:xfrm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9850" y="2968625"/>
            <a:ext cx="2584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9850" y="6181725"/>
            <a:ext cx="34813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3463" y="6181725"/>
            <a:ext cx="607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3463" y="2968625"/>
            <a:ext cx="51704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569913"/>
            <a:ext cx="4265613" cy="6264275"/>
            <a:chOff x="-2436516" y="58122"/>
            <a:chExt cx="4315793" cy="930210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-2423828" y="58122"/>
              <a:ext cx="4255898" cy="975486"/>
              <a:chOff x="534212" y="-863485"/>
              <a:chExt cx="2649911" cy="97548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58315" y="-863485"/>
                <a:ext cx="2599198" cy="975943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534313" y="-842270"/>
                <a:ext cx="2650201" cy="93586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720" rIns="4572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Hands-on Training 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2436516" y="8720444"/>
              <a:ext cx="4315793" cy="639787"/>
            </a:xfrm>
            <a:prstGeom prst="rect">
              <a:avLst/>
            </a:prstGeom>
            <a:ln w="38100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 smtClean="0">
                  <a:solidFill>
                    <a:prstClr val="black"/>
                  </a:solidFill>
                </a:rPr>
                <a:t>Workshop on </a:t>
              </a:r>
              <a:r>
                <a:rPr lang="en-US" sz="2200" dirty="0" err="1" smtClean="0">
                  <a:solidFill>
                    <a:prstClr val="black"/>
                  </a:solidFill>
                </a:rPr>
                <a:t>CCNA</a:t>
              </a:r>
              <a:r>
                <a:rPr lang="en-US" sz="2200" dirty="0" smtClean="0">
                  <a:solidFill>
                    <a:prstClr val="black"/>
                  </a:solidFill>
                </a:rPr>
                <a:t> by IGTR  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25" y="550863"/>
            <a:ext cx="4311650" cy="3773487"/>
            <a:chOff x="65523" y="2245389"/>
            <a:chExt cx="6762616" cy="473442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6458" y="2245389"/>
              <a:ext cx="6621681" cy="843877"/>
              <a:chOff x="-1452586" y="2602466"/>
              <a:chExt cx="4126474" cy="8438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507009" y="2717988"/>
                <a:ext cx="2265420" cy="728985"/>
              </a:xfrm>
              <a:prstGeom prst="rect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TextBox 23"/>
              <p:cNvSpPr txBox="1"/>
              <p:nvPr/>
            </p:nvSpPr>
            <p:spPr>
              <a:xfrm>
                <a:off x="-1451968" y="2602466"/>
                <a:ext cx="4125856" cy="782762"/>
              </a:xfrm>
              <a:prstGeom prst="rect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45720" rIns="4572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Field Visit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523" y="6168909"/>
              <a:ext cx="6762616" cy="810900"/>
            </a:xfrm>
            <a:prstGeom prst="rect">
              <a:avLst/>
            </a:prstGeom>
            <a:ln w="38100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</a:rPr>
                <a:t>   NIT Goa, Mysore University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black"/>
                  </a:solidFill>
                </a:rPr>
                <a:t>And </a:t>
              </a:r>
              <a:r>
                <a:rPr lang="en-US" sz="1800" dirty="0" err="1" smtClean="0">
                  <a:solidFill>
                    <a:prstClr val="black"/>
                  </a:solidFill>
                </a:rPr>
                <a:t>BigSpire</a:t>
              </a:r>
              <a:r>
                <a:rPr lang="en-US" sz="1800" dirty="0" smtClean="0">
                  <a:solidFill>
                    <a:prstClr val="black"/>
                  </a:solidFill>
                </a:rPr>
                <a:t> Technology, Bangalore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513763" y="550863"/>
            <a:ext cx="3678237" cy="3432175"/>
            <a:chOff x="1167" y="932624"/>
            <a:chExt cx="3612555" cy="1649213"/>
          </a:xfrm>
        </p:grpSpPr>
        <p:sp>
          <p:nvSpPr>
            <p:cNvPr id="30" name="Rectangle 29"/>
            <p:cNvSpPr/>
            <p:nvPr/>
          </p:nvSpPr>
          <p:spPr>
            <a:xfrm>
              <a:off x="1167" y="932624"/>
              <a:ext cx="3612555" cy="285294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  <a:cs typeface="Times New Roman" pitchFamily="18" charset="0"/>
                </a:rPr>
                <a:t>Campus  placements      </a:t>
              </a:r>
              <a:endParaRPr lang="en-US" sz="20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03487" y="1478039"/>
              <a:ext cx="2279480" cy="110379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514114" y="6126138"/>
            <a:ext cx="3677886" cy="646331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Iface- Pune,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Walstar and Miracle InfoTech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368" name="TextBox 45"/>
          <p:cNvSpPr txBox="1">
            <a:spLocks noChangeArrowheads="1"/>
          </p:cNvSpPr>
          <p:nvPr/>
        </p:nvSpPr>
        <p:spPr bwMode="auto">
          <a:xfrm>
            <a:off x="0" y="-26988"/>
            <a:ext cx="1219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1F497D"/>
                </a:solidFill>
                <a:latin typeface="Calibri" pitchFamily="34" charset="0"/>
              </a:rPr>
              <a:t>BEYOND CLASS LEARNING</a:t>
            </a:r>
            <a:endParaRPr lang="en-US" altLang="en-US" sz="36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98580" y="4739951"/>
          <a:ext cx="2389202" cy="158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71" name="AutoShape 32" descr="university of florida à¤à¥ à¤²à¤¿à¤ à¤à¤®à¥à¤ à¤ªà¤°à¤¿à¤£à¤¾à¤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altLang="en-US">
              <a:solidFill>
                <a:srgbClr val="000000"/>
              </a:solidFill>
            </a:endParaRPr>
          </a:p>
        </p:txBody>
      </p:sp>
      <p:pic>
        <p:nvPicPr>
          <p:cNvPr id="15372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3763" y="1176338"/>
            <a:ext cx="36782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13763" y="2832100"/>
            <a:ext cx="36782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4975" y="4324350"/>
            <a:ext cx="4241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 bwMode="auto">
          <a:xfrm>
            <a:off x="4278352" y="6476717"/>
            <a:ext cx="4222270" cy="36933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Logic Development by Walstar  Pvt. Ltd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15378" name="Picture 2" descr="D:\UG NBA\PhotoforNBAPresentation\IoTWorkho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54125"/>
            <a:ext cx="42227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9949" y="3922715"/>
            <a:ext cx="4182544" cy="461665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IoT</a:t>
            </a:r>
            <a:r>
              <a:rPr lang="en-US" sz="2400" dirty="0" smtClean="0">
                <a:solidFill>
                  <a:prstClr val="black"/>
                </a:solidFill>
              </a:rPr>
              <a:t> Training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5382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435475"/>
            <a:ext cx="4217988" cy="193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8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49738" y="1198563"/>
            <a:ext cx="4237037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84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6938" y="4324350"/>
            <a:ext cx="36750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674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CISCO </a:t>
            </a:r>
            <a:r>
              <a:rPr lang="en-US" sz="3600" b="1" dirty="0">
                <a:solidFill>
                  <a:srgbClr val="002060"/>
                </a:solidFill>
              </a:rPr>
              <a:t>Certified Network Associate (CCNA) </a:t>
            </a:r>
            <a:r>
              <a:rPr lang="en-US" sz="3600" dirty="0">
                <a:solidFill>
                  <a:srgbClr val="002060"/>
                </a:solidFill>
              </a:rPr>
              <a:t>Training program </a:t>
            </a:r>
            <a:r>
              <a:rPr lang="en-US" sz="3600" dirty="0" smtClean="0">
                <a:solidFill>
                  <a:srgbClr val="002060"/>
                </a:solidFill>
              </a:rPr>
              <a:t>with </a:t>
            </a:r>
            <a:r>
              <a:rPr lang="en-US" sz="3600" b="1" dirty="0">
                <a:solidFill>
                  <a:srgbClr val="002060"/>
                </a:solidFill>
              </a:rPr>
              <a:t>Indo German Tool Room(IGTR), </a:t>
            </a:r>
            <a:r>
              <a:rPr lang="en-US" sz="3600" b="1" dirty="0" smtClean="0">
                <a:solidFill>
                  <a:srgbClr val="002060"/>
                </a:solidFill>
              </a:rPr>
              <a:t>Aurangabad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88"/>
            <a:ext cx="626745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1398588"/>
            <a:ext cx="592455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8397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cap="all" dirty="0">
                <a:solidFill>
                  <a:srgbClr val="002060"/>
                </a:solidFill>
                <a:latin typeface="+mn-lt"/>
              </a:rPr>
              <a:t>Co-curricular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019175"/>
            <a:ext cx="12192000" cy="839788"/>
          </a:xfrm>
        </p:spPr>
        <p:txBody>
          <a:bodyPr rtlCol="0">
            <a:normAutofit fontScale="92500" lnSpcReduction="20000"/>
          </a:bodyPr>
          <a:lstStyle/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ea typeface="Times New Roman" pitchFamily="18" charset="0"/>
              </a:rPr>
              <a:t>GATE / </a:t>
            </a:r>
            <a:r>
              <a:rPr lang="en-US" sz="3000" b="1" dirty="0" smtClean="0">
                <a:solidFill>
                  <a:srgbClr val="002060"/>
                </a:solidFill>
                <a:ea typeface="Times New Roman" pitchFamily="18" charset="0"/>
              </a:rPr>
              <a:t>GRE/SOFT SKILL  </a:t>
            </a:r>
            <a:r>
              <a:rPr lang="en-US" sz="3000" b="1" dirty="0">
                <a:solidFill>
                  <a:srgbClr val="002060"/>
                </a:solidFill>
                <a:ea typeface="Times New Roman" pitchFamily="18" charset="0"/>
              </a:rPr>
              <a:t>Preparation </a:t>
            </a:r>
            <a:r>
              <a:rPr lang="en-US" sz="3000" b="1" dirty="0" smtClean="0">
                <a:solidFill>
                  <a:srgbClr val="002060"/>
                </a:solidFill>
                <a:ea typeface="Times New Roman" pitchFamily="18" charset="0"/>
              </a:rPr>
              <a:t>/</a:t>
            </a:r>
            <a:r>
              <a:rPr lang="en-US" sz="3000" b="1" dirty="0">
                <a:solidFill>
                  <a:srgbClr val="002060"/>
                </a:solidFill>
              </a:rPr>
              <a:t>Tech-Fest</a:t>
            </a:r>
            <a:r>
              <a:rPr lang="en-US" sz="3000" dirty="0">
                <a:solidFill>
                  <a:srgbClr val="002060"/>
                </a:solidFill>
              </a:rPr>
              <a:t>(Project Competition, Paper Presentation, </a:t>
            </a:r>
            <a:r>
              <a:rPr lang="en-US" sz="3000" dirty="0" smtClean="0">
                <a:solidFill>
                  <a:srgbClr val="002060"/>
                </a:solidFill>
              </a:rPr>
              <a:t>Programming </a:t>
            </a:r>
            <a:r>
              <a:rPr lang="en-US" sz="3000" dirty="0">
                <a:solidFill>
                  <a:srgbClr val="002060"/>
                </a:solidFill>
              </a:rPr>
              <a:t>Language Test)</a:t>
            </a: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marL="331787" indent="0" algn="just" fontAlgn="auto">
              <a:lnSpc>
                <a:spcPct val="114000"/>
              </a:lnSpc>
              <a:spcAft>
                <a:spcPts val="300"/>
              </a:spcAft>
              <a:buFont typeface="Arial" pitchFamily="34" charset="0"/>
              <a:buNone/>
              <a:tabLst>
                <a:tab pos="914400" algn="l"/>
              </a:tabLst>
              <a:defRPr/>
            </a:pPr>
            <a:endParaRPr lang="en-US" b="1" dirty="0">
              <a:solidFill>
                <a:srgbClr val="002060"/>
              </a:solidFill>
              <a:ea typeface="Times New Roman" pitchFamily="18" charset="0"/>
            </a:endParaRPr>
          </a:p>
          <a:p>
            <a:pPr marL="628650" indent="-296863" algn="just" fontAlgn="auto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  <a:tabLst>
                <a:tab pos="914400" algn="l"/>
              </a:tabLst>
              <a:defRPr/>
            </a:pPr>
            <a:endParaRPr lang="en-US" sz="2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825625"/>
            <a:ext cx="41290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1858963"/>
            <a:ext cx="41814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4186238"/>
            <a:ext cx="417988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Content Placeholder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3913" y="4152900"/>
            <a:ext cx="36449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3913" y="1825625"/>
            <a:ext cx="3614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3238" y="4186238"/>
            <a:ext cx="412908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2007850" cy="1003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b="1" cap="all" dirty="0" smtClean="0">
                <a:solidFill>
                  <a:srgbClr val="002060"/>
                </a:solidFill>
                <a:latin typeface="+mn-lt"/>
              </a:rPr>
              <a:t>Extra Curricular Activities</a:t>
            </a:r>
            <a:endParaRPr lang="en-US" sz="42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1081088"/>
            <a:ext cx="10515600" cy="5095875"/>
          </a:xfrm>
        </p:spPr>
        <p:txBody>
          <a:bodyPr/>
          <a:lstStyle/>
          <a:p>
            <a:pPr eaLnBrk="1" hangingPunct="1"/>
            <a:endParaRPr lang="en-US" sz="3000" dirty="0" smtClean="0">
              <a:solidFill>
                <a:srgbClr val="002060"/>
              </a:solidFill>
            </a:endParaRPr>
          </a:p>
          <a:p>
            <a:pPr eaLnBrk="1" hangingPunct="1"/>
            <a:endParaRPr lang="en-US" sz="3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002060"/>
                </a:solidFill>
              </a:rPr>
              <a:t>Teachers </a:t>
            </a:r>
            <a:r>
              <a:rPr lang="en-US" sz="3000" dirty="0" smtClean="0">
                <a:solidFill>
                  <a:srgbClr val="002060"/>
                </a:solidFill>
              </a:rPr>
              <a:t>Day</a:t>
            </a:r>
          </a:p>
          <a:p>
            <a:pPr eaLnBrk="1" hangingPunct="1"/>
            <a:r>
              <a:rPr lang="en-US" sz="3000" dirty="0" smtClean="0">
                <a:solidFill>
                  <a:srgbClr val="002060"/>
                </a:solidFill>
              </a:rPr>
              <a:t>Engineers Day</a:t>
            </a:r>
          </a:p>
          <a:p>
            <a:pPr eaLnBrk="1" hangingPunct="1"/>
            <a:r>
              <a:rPr lang="en-US" sz="3000" dirty="0" smtClean="0">
                <a:solidFill>
                  <a:srgbClr val="002060"/>
                </a:solidFill>
              </a:rPr>
              <a:t>Tree Plantation </a:t>
            </a:r>
          </a:p>
          <a:p>
            <a:pPr eaLnBrk="1" fontAlgn="t" hangingPunct="1"/>
            <a:r>
              <a:rPr lang="en-US" sz="3000" dirty="0" smtClean="0">
                <a:solidFill>
                  <a:srgbClr val="002060"/>
                </a:solidFill>
              </a:rPr>
              <a:t>Blood Donation</a:t>
            </a:r>
          </a:p>
          <a:p>
            <a:pPr eaLnBrk="1" fontAlgn="t" hangingPunct="1"/>
            <a:r>
              <a:rPr lang="en-US" sz="3000" dirty="0" smtClean="0">
                <a:solidFill>
                  <a:srgbClr val="002060"/>
                </a:solidFill>
              </a:rPr>
              <a:t>Sports Day</a:t>
            </a:r>
          </a:p>
          <a:p>
            <a:pPr eaLnBrk="1" fontAlgn="t" hangingPunct="1"/>
            <a:r>
              <a:rPr lang="en-US" sz="3000" dirty="0" smtClean="0">
                <a:solidFill>
                  <a:srgbClr val="002060"/>
                </a:solidFill>
              </a:rPr>
              <a:t>Alumni Meet</a:t>
            </a:r>
          </a:p>
          <a:p>
            <a:pPr eaLnBrk="1" hangingPunct="1"/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257300"/>
            <a:ext cx="36147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763" y="1257300"/>
            <a:ext cx="413543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4003675"/>
            <a:ext cx="361473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5763" y="4013200"/>
            <a:ext cx="41354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5"/>
            <a:ext cx="12192000" cy="1006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cap="all" dirty="0" smtClean="0">
                <a:solidFill>
                  <a:srgbClr val="002060"/>
                </a:solidFill>
                <a:latin typeface="+mn-lt"/>
              </a:rPr>
              <a:t>Our Recruiters</a:t>
            </a:r>
            <a:endParaRPr lang="en-US" sz="48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1353800" cy="5400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Persistent Systems, Pune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TCS, Mumbai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TechMahindra</a:t>
            </a:r>
            <a:r>
              <a:rPr lang="en-US" dirty="0" smtClean="0">
                <a:solidFill>
                  <a:srgbClr val="002060"/>
                </a:solidFill>
              </a:rPr>
              <a:t>, Pune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Regulus</a:t>
            </a:r>
            <a:r>
              <a:rPr lang="en-US" dirty="0" smtClean="0">
                <a:solidFill>
                  <a:srgbClr val="002060"/>
                </a:solidFill>
              </a:rPr>
              <a:t>  IT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Acti</a:t>
            </a:r>
            <a:r>
              <a:rPr lang="en-US" dirty="0" smtClean="0">
                <a:solidFill>
                  <a:srgbClr val="002060"/>
                </a:solidFill>
              </a:rPr>
              <a:t> Systems Pvt. Ltd, Pune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Tcognition</a:t>
            </a:r>
            <a:r>
              <a:rPr lang="en-US" dirty="0" smtClean="0">
                <a:solidFill>
                  <a:srgbClr val="002060"/>
                </a:solidFill>
              </a:rPr>
              <a:t>, Kolhapur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Relish Times, Relish InfoTech, CCR, Pune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 &amp; T </a:t>
            </a:r>
            <a:r>
              <a:rPr lang="en-US" dirty="0" err="1" smtClean="0">
                <a:solidFill>
                  <a:srgbClr val="002060"/>
                </a:solidFill>
              </a:rPr>
              <a:t>Infotech</a:t>
            </a:r>
            <a:r>
              <a:rPr lang="en-US" dirty="0" smtClean="0">
                <a:solidFill>
                  <a:srgbClr val="002060"/>
                </a:solidFill>
              </a:rPr>
              <a:t>, Mumbai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Wipro </a:t>
            </a:r>
            <a:r>
              <a:rPr lang="en-US" dirty="0" err="1" smtClean="0">
                <a:solidFill>
                  <a:srgbClr val="002060"/>
                </a:solidFill>
              </a:rPr>
              <a:t>Technologies,Pune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Syntel ,Pune</a:t>
            </a:r>
          </a:p>
          <a:p>
            <a:pPr eaLnBrk="1" hangingPunct="1"/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"/>
            <a:ext cx="788159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150" y="2681288"/>
            <a:ext cx="3473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34782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9175" y="3779838"/>
            <a:ext cx="26082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4650" y="3575050"/>
            <a:ext cx="29273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B.Tech</a:t>
            </a:r>
            <a:r>
              <a:rPr lang="en-US" sz="3600" dirty="0" smtClean="0"/>
              <a:t>. Computer Science &amp; Technology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129855"/>
              </p:ext>
            </p:extLst>
          </p:nvPr>
        </p:nvGraphicFramePr>
        <p:xfrm>
          <a:off x="228601" y="685799"/>
          <a:ext cx="11353800" cy="6644640"/>
        </p:xfrm>
        <a:graphic>
          <a:graphicData uri="http://schemas.openxmlformats.org/drawingml/2006/table">
            <a:tbl>
              <a:tblPr firstRow="1" bandRow="1"/>
              <a:tblGrid>
                <a:gridCol w="1135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Feb 2023 to April 2023)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035">
                <a:tc>
                  <a:txBody>
                    <a:bodyPr/>
                    <a:lstStyle/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Infosys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Wipro</a:t>
                      </a:r>
                      <a:endParaRPr lang="en-IN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Aakash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Byju’s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Sankay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solution                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Thinqloud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Pune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Ashok Leyland</a:t>
                      </a:r>
                      <a:endParaRPr lang="en-IN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Hexaware Technologies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endParaRPr lang="en-IN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697659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922338"/>
            <a:ext cx="4206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" y="0"/>
            <a:ext cx="12192000" cy="7842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b="1" cap="all" dirty="0" smtClean="0">
                <a:solidFill>
                  <a:srgbClr val="002060"/>
                </a:solidFill>
                <a:latin typeface="+mn-lt"/>
              </a:rPr>
              <a:t>Higher </a:t>
            </a:r>
            <a:r>
              <a:rPr lang="en-US" sz="4200" b="1" cap="all" dirty="0">
                <a:solidFill>
                  <a:srgbClr val="002060"/>
                </a:solidFill>
                <a:latin typeface="+mn-lt"/>
              </a:rPr>
              <a:t>Studies </a:t>
            </a:r>
            <a:r>
              <a:rPr lang="en-US" sz="4200" b="1" cap="all" dirty="0" smtClean="0">
                <a:solidFill>
                  <a:srgbClr val="002060"/>
                </a:solidFill>
                <a:latin typeface="+mn-lt"/>
              </a:rPr>
              <a:t>Abroad</a:t>
            </a:r>
            <a:endParaRPr lang="en-US" sz="42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201613" y="784225"/>
            <a:ext cx="11456987" cy="5254625"/>
          </a:xfrm>
        </p:spPr>
        <p:txBody>
          <a:bodyPr/>
          <a:lstStyle/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Gaurav  Mukherjee- </a:t>
            </a:r>
            <a:r>
              <a:rPr lang="en-US" sz="2600" b="1" smtClean="0">
                <a:solidFill>
                  <a:srgbClr val="002060"/>
                </a:solidFill>
              </a:rPr>
              <a:t>New York University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Anthony Figaredo- </a:t>
            </a:r>
            <a:r>
              <a:rPr lang="en-US" sz="2600" b="1" smtClean="0">
                <a:solidFill>
                  <a:srgbClr val="002060"/>
                </a:solidFill>
              </a:rPr>
              <a:t>University of Toronto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Saurabh Chougule-</a:t>
            </a:r>
            <a:r>
              <a:rPr lang="en-US" sz="2600" b="1" smtClean="0">
                <a:solidFill>
                  <a:srgbClr val="002060"/>
                </a:solidFill>
              </a:rPr>
              <a:t>University of Illinois ,Chicago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Amruta Kolekar</a:t>
            </a:r>
            <a:r>
              <a:rPr lang="en-US" sz="2600" b="1" smtClean="0">
                <a:solidFill>
                  <a:srgbClr val="002060"/>
                </a:solidFill>
              </a:rPr>
              <a:t>- North Umbria University, Newcastle upon Tyne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Pratik Chougule- </a:t>
            </a:r>
            <a:r>
              <a:rPr lang="en-US" sz="2600" b="1" smtClean="0">
                <a:solidFill>
                  <a:srgbClr val="002060"/>
                </a:solidFill>
              </a:rPr>
              <a:t>University of Florida, Orlando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sz="2600" smtClean="0">
                <a:solidFill>
                  <a:srgbClr val="002060"/>
                </a:solidFill>
              </a:rPr>
              <a:t>Animesh Sagar- </a:t>
            </a:r>
            <a:r>
              <a:rPr lang="en-US" sz="2600" b="1" smtClean="0">
                <a:solidFill>
                  <a:srgbClr val="002060"/>
                </a:solidFill>
              </a:rPr>
              <a:t>Indiana University,USA</a:t>
            </a:r>
            <a:r>
              <a:rPr lang="en-US" sz="2400" b="1" smtClean="0">
                <a:solidFill>
                  <a:srgbClr val="002060"/>
                </a:solidFill>
              </a:rPr>
              <a:t/>
            </a:r>
            <a:br>
              <a:rPr lang="en-US" sz="2400" b="1" smtClean="0">
                <a:solidFill>
                  <a:srgbClr val="002060"/>
                </a:solidFill>
              </a:rPr>
            </a:br>
            <a:endParaRPr lang="en-US" sz="2400" b="1" smtClean="0">
              <a:solidFill>
                <a:srgbClr val="002060"/>
              </a:solidFill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88" y="3722688"/>
            <a:ext cx="47371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900" y="3722688"/>
            <a:ext cx="39131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3" y="3722688"/>
            <a:ext cx="349408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22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ELECTRONICS </a:t>
            </a:r>
            <a:r>
              <a:rPr lang="en-US" sz="4000" b="1" dirty="0" smtClean="0">
                <a:solidFill>
                  <a:srgbClr val="C00000"/>
                </a:solidFill>
              </a:rPr>
              <a:t>&amp; </a:t>
            </a:r>
            <a:r>
              <a:rPr lang="en-US" sz="4000" b="1" dirty="0" smtClean="0">
                <a:solidFill>
                  <a:srgbClr val="C00000"/>
                </a:solidFill>
              </a:rPr>
              <a:t>TELECOMMUNICATION ENGINEERING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99" y="998850"/>
            <a:ext cx="6116934" cy="555435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Design</a:t>
            </a:r>
            <a:r>
              <a:rPr lang="en-US" sz="2400" b="1" dirty="0"/>
              <a:t>, development and testing of the </a:t>
            </a:r>
            <a:r>
              <a:rPr lang="en-US" sz="2400" b="1" dirty="0" smtClean="0"/>
              <a:t>electronic circuits </a:t>
            </a:r>
            <a:r>
              <a:rPr lang="en-US" sz="2400" b="1" dirty="0"/>
              <a:t>used in various </a:t>
            </a:r>
            <a:r>
              <a:rPr lang="en-US" sz="2400" b="1" dirty="0" smtClean="0"/>
              <a:t>electronic equipment and communication systems .</a:t>
            </a:r>
            <a:endParaRPr lang="en-US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Electronics and Communication Engineer </a:t>
            </a:r>
            <a:r>
              <a:rPr lang="en-US" sz="2400" dirty="0" smtClean="0">
                <a:cs typeface="Arial" pitchFamily="34" charset="0"/>
              </a:rPr>
              <a:t>has tremendous opportunities in</a:t>
            </a:r>
            <a:r>
              <a:rPr lang="en-US" sz="2400" b="1" dirty="0" smtClean="0">
                <a:cs typeface="Arial" pitchFamily="34" charset="0"/>
              </a:rPr>
              <a:t>: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Private sector 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R&amp;D organizations : ISRO, DRDO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Public sector undertakings : BHEL, BEL, ECIL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Government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Defense services</a:t>
            </a:r>
          </a:p>
          <a:p>
            <a:pPr marL="984250"/>
            <a:r>
              <a:rPr lang="en-US" sz="2600" b="1" dirty="0">
                <a:solidFill>
                  <a:srgbClr val="002060"/>
                </a:solidFill>
              </a:rPr>
              <a:t>Entrepreneurs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electronics and communication engine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6" y="1132852"/>
            <a:ext cx="5402432" cy="54203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806" y="3579858"/>
            <a:ext cx="499310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600" b="1" dirty="0" smtClean="0"/>
              <a:t>Research areas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 Embedded systems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 VLSI Design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Communication Engineering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 Antennas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Image processing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Signal processing</a:t>
            </a:r>
          </a:p>
          <a:p>
            <a:pPr marL="81915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Renewable energy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339" y="79403"/>
            <a:ext cx="57093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Role 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Electronics 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Engineer :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1. Design Engineer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2. System Developer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3. Component/Equipment Manufacturing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4. Testing and Quality control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5. Technical Sales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6. Research</a:t>
            </a:r>
          </a:p>
          <a:p>
            <a:pPr marL="361950">
              <a:tabLst>
                <a:tab pos="45085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7. Maintenance Engineer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t="5117" b="9842"/>
          <a:stretch/>
        </p:blipFill>
        <p:spPr>
          <a:xfrm>
            <a:off x="6096000" y="381001"/>
            <a:ext cx="5714999" cy="57701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963385" y="6172199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Advanced Electronics Laboratory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1" y="1676400"/>
            <a:ext cx="11479097" cy="1295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961" y="154430"/>
            <a:ext cx="8229600" cy="5635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25000"/>
              </a:lnSpc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cs typeface="Arial" pitchFamily="34" charset="0"/>
              </a:rPr>
              <a:t>Department of Technology</a:t>
            </a:r>
          </a:p>
        </p:txBody>
      </p:sp>
      <p:sp>
        <p:nvSpPr>
          <p:cNvPr id="34820" name="AutoShape 4" descr="Displaying IMG_775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" y="815206"/>
            <a:ext cx="11811000" cy="6187255"/>
          </a:xfrm>
        </p:spPr>
        <p:txBody>
          <a:bodyPr>
            <a:normAutofit/>
          </a:bodyPr>
          <a:lstStyle/>
          <a:p>
            <a:pPr indent="-16192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 2006</a:t>
            </a:r>
            <a:r>
              <a:rPr lang="en-US" sz="2400" dirty="0" smtClean="0">
                <a:solidFill>
                  <a:srgbClr val="002060"/>
                </a:solidFill>
              </a:rPr>
              <a:t> : </a:t>
            </a:r>
            <a:r>
              <a:rPr lang="en-US" sz="2400" b="1" dirty="0">
                <a:solidFill>
                  <a:srgbClr val="002060"/>
                </a:solidFill>
              </a:rPr>
              <a:t>Shivaji University </a:t>
            </a:r>
            <a:r>
              <a:rPr lang="en-US" sz="2400" dirty="0" smtClean="0"/>
              <a:t>established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Department of Technology </a:t>
            </a:r>
            <a:r>
              <a:rPr lang="en-US" sz="2400" dirty="0"/>
              <a:t>w</a:t>
            </a:r>
            <a:r>
              <a:rPr lang="en-US" sz="2400" dirty="0" smtClean="0"/>
              <a:t>ith a strong determination to emerge and develop as a premier institute in engineering and technology.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Department of Technology offers </a:t>
            </a:r>
            <a:r>
              <a:rPr lang="en-US" sz="2400" b="1" dirty="0" smtClean="0"/>
              <a:t>B. Tech</a:t>
            </a:r>
            <a:r>
              <a:rPr lang="en-US" sz="2400" dirty="0" smtClean="0"/>
              <a:t>, </a:t>
            </a:r>
            <a:r>
              <a:rPr lang="en-US" sz="2400" b="1" dirty="0" smtClean="0"/>
              <a:t>M. </a:t>
            </a:r>
            <a:r>
              <a:rPr lang="en-US" sz="2400" b="1" dirty="0"/>
              <a:t>Tech </a:t>
            </a:r>
            <a:r>
              <a:rPr lang="en-US" sz="2400" dirty="0" smtClean="0"/>
              <a:t>Programs </a:t>
            </a:r>
            <a:r>
              <a:rPr lang="en-US" sz="2400" dirty="0" smtClean="0"/>
              <a:t>approved by AICTE, New Delhi and DTE, Mumbai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(DTE Code - 6028)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</a:rPr>
              <a:t>We also offer</a:t>
            </a:r>
            <a:r>
              <a:rPr lang="en-US" sz="2400" dirty="0" smtClean="0"/>
              <a:t> </a:t>
            </a:r>
            <a:r>
              <a:rPr lang="en-US" sz="2400" b="1" dirty="0"/>
              <a:t>Ph. D. </a:t>
            </a:r>
            <a:r>
              <a:rPr lang="en-US" sz="2400" b="1" dirty="0" smtClean="0"/>
              <a:t>Programs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46785" y="154430"/>
            <a:ext cx="11854715" cy="6627370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76400"/>
            <a:ext cx="11479098" cy="1313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03750" tIns="101874" rIns="203750" bIns="101874">
            <a:spAutoFit/>
          </a:bodyPr>
          <a:lstStyle/>
          <a:p>
            <a:pPr marL="1797050" algn="just"/>
            <a:r>
              <a:rPr lang="en-US" sz="2400" dirty="0"/>
              <a:t>To be a leader in engineering and technology education, a research centre of global standards to provide valuable resources for industry and society through development of competent technical human resources.</a:t>
            </a:r>
          </a:p>
        </p:txBody>
      </p:sp>
      <p:sp>
        <p:nvSpPr>
          <p:cNvPr id="10" name="Rectangle 19"/>
          <p:cNvSpPr/>
          <p:nvPr/>
        </p:nvSpPr>
        <p:spPr>
          <a:xfrm rot="21540000">
            <a:off x="529113" y="1796028"/>
            <a:ext cx="1651231" cy="45635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0 w 1288816"/>
              <a:gd name="connsiteY0" fmla="*/ 0 h 1249069"/>
              <a:gd name="connsiteX1" fmla="*/ 1282063 w 1288816"/>
              <a:gd name="connsiteY1" fmla="*/ 20567 h 1249069"/>
              <a:gd name="connsiteX2" fmla="*/ 1288816 w 1288816"/>
              <a:gd name="connsiteY2" fmla="*/ 1233129 h 1249069"/>
              <a:gd name="connsiteX3" fmla="*/ 37200 w 1288816"/>
              <a:gd name="connsiteY3" fmla="*/ 1249069 h 1249069"/>
              <a:gd name="connsiteX4" fmla="*/ 0 w 1288816"/>
              <a:gd name="connsiteY4" fmla="*/ 0 h 1249069"/>
              <a:gd name="connsiteX0" fmla="*/ 26493 w 1315309"/>
              <a:gd name="connsiteY0" fmla="*/ 0 h 1249069"/>
              <a:gd name="connsiteX1" fmla="*/ 1308556 w 1315309"/>
              <a:gd name="connsiteY1" fmla="*/ 20567 h 1249069"/>
              <a:gd name="connsiteX2" fmla="*/ 1315309 w 1315309"/>
              <a:gd name="connsiteY2" fmla="*/ 1233129 h 1249069"/>
              <a:gd name="connsiteX3" fmla="*/ 63693 w 1315309"/>
              <a:gd name="connsiteY3" fmla="*/ 1249069 h 1249069"/>
              <a:gd name="connsiteX4" fmla="*/ 26493 w 1315309"/>
              <a:gd name="connsiteY4" fmla="*/ 0 h 1249069"/>
              <a:gd name="connsiteX0" fmla="*/ 26493 w 1308775"/>
              <a:gd name="connsiteY0" fmla="*/ 0 h 1269024"/>
              <a:gd name="connsiteX1" fmla="*/ 1308556 w 1308775"/>
              <a:gd name="connsiteY1" fmla="*/ 20567 h 1269024"/>
              <a:gd name="connsiteX2" fmla="*/ 1300949 w 1308775"/>
              <a:gd name="connsiteY2" fmla="*/ 1269024 h 1269024"/>
              <a:gd name="connsiteX3" fmla="*/ 63693 w 1308775"/>
              <a:gd name="connsiteY3" fmla="*/ 1249069 h 1269024"/>
              <a:gd name="connsiteX4" fmla="*/ 26493 w 1308775"/>
              <a:gd name="connsiteY4" fmla="*/ 0 h 1269024"/>
              <a:gd name="connsiteX0" fmla="*/ 26493 w 1308578"/>
              <a:gd name="connsiteY0" fmla="*/ 0 h 1269024"/>
              <a:gd name="connsiteX1" fmla="*/ 1308556 w 1308578"/>
              <a:gd name="connsiteY1" fmla="*/ 20567 h 1269024"/>
              <a:gd name="connsiteX2" fmla="*/ 1300949 w 1308578"/>
              <a:gd name="connsiteY2" fmla="*/ 1269024 h 1269024"/>
              <a:gd name="connsiteX3" fmla="*/ 63693 w 1308578"/>
              <a:gd name="connsiteY3" fmla="*/ 1249069 h 1269024"/>
              <a:gd name="connsiteX4" fmla="*/ 26493 w 1308578"/>
              <a:gd name="connsiteY4" fmla="*/ 0 h 1269024"/>
              <a:gd name="connsiteX0" fmla="*/ 26493 w 1343313"/>
              <a:gd name="connsiteY0" fmla="*/ 0 h 1249069"/>
              <a:gd name="connsiteX1" fmla="*/ 1308556 w 1343313"/>
              <a:gd name="connsiteY1" fmla="*/ 20567 h 1249069"/>
              <a:gd name="connsiteX2" fmla="*/ 1343313 w 1343313"/>
              <a:gd name="connsiteY2" fmla="*/ 1197445 h 1249069"/>
              <a:gd name="connsiteX3" fmla="*/ 63693 w 1343313"/>
              <a:gd name="connsiteY3" fmla="*/ 1249069 h 1249069"/>
              <a:gd name="connsiteX4" fmla="*/ 26493 w 1343313"/>
              <a:gd name="connsiteY4" fmla="*/ 0 h 1249069"/>
              <a:gd name="connsiteX0" fmla="*/ 26493 w 1343313"/>
              <a:gd name="connsiteY0" fmla="*/ 0 h 1249069"/>
              <a:gd name="connsiteX1" fmla="*/ 1213044 w 1343313"/>
              <a:gd name="connsiteY1" fmla="*/ 19097 h 1249069"/>
              <a:gd name="connsiteX2" fmla="*/ 1343313 w 1343313"/>
              <a:gd name="connsiteY2" fmla="*/ 1197445 h 1249069"/>
              <a:gd name="connsiteX3" fmla="*/ 63693 w 1343313"/>
              <a:gd name="connsiteY3" fmla="*/ 1249069 h 1249069"/>
              <a:gd name="connsiteX4" fmla="*/ 26493 w 1343313"/>
              <a:gd name="connsiteY4" fmla="*/ 0 h 12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313" h="1249069">
                <a:moveTo>
                  <a:pt x="26493" y="0"/>
                </a:moveTo>
                <a:lnTo>
                  <a:pt x="1213044" y="19097"/>
                </a:lnTo>
                <a:cubicBezTo>
                  <a:pt x="1214973" y="427578"/>
                  <a:pt x="1229844" y="907631"/>
                  <a:pt x="1343313" y="1197445"/>
                </a:cubicBezTo>
                <a:lnTo>
                  <a:pt x="63693" y="1249069"/>
                </a:lnTo>
                <a:cubicBezTo>
                  <a:pt x="-61675" y="1023591"/>
                  <a:pt x="38893" y="416356"/>
                  <a:pt x="26493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03750" tIns="203750" rIns="407499" bIns="10187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37495">
              <a:defRPr/>
            </a:pPr>
            <a:r>
              <a:rPr lang="en-US" sz="24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1" y="3072940"/>
            <a:ext cx="11479098" cy="8604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0" lvl="0"/>
            <a:r>
              <a:rPr lang="en-US" sz="2400" dirty="0">
                <a:solidFill>
                  <a:schemeClr val="tx1"/>
                </a:solidFill>
              </a:rPr>
              <a:t>To undertake collaborative research projects that offer opportunities for consistent interaction with industries.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2141252" y="5092295"/>
            <a:ext cx="9718846" cy="775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To develop technocrats of national &amp; international stature committed to the task of nation building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61305" y="3933353"/>
            <a:ext cx="9698793" cy="115894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To organize teaching learning programs to facilitate the development of competent and committed professionals for practice, research and academics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sp>
        <p:nvSpPr>
          <p:cNvPr id="11" name="Rectangle 19"/>
          <p:cNvSpPr/>
          <p:nvPr/>
        </p:nvSpPr>
        <p:spPr>
          <a:xfrm rot="21540000">
            <a:off x="488521" y="3139272"/>
            <a:ext cx="1732414" cy="60391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0 w 1288816"/>
              <a:gd name="connsiteY0" fmla="*/ 0 h 1249069"/>
              <a:gd name="connsiteX1" fmla="*/ 1282063 w 1288816"/>
              <a:gd name="connsiteY1" fmla="*/ 20567 h 1249069"/>
              <a:gd name="connsiteX2" fmla="*/ 1288816 w 1288816"/>
              <a:gd name="connsiteY2" fmla="*/ 1233129 h 1249069"/>
              <a:gd name="connsiteX3" fmla="*/ 37200 w 1288816"/>
              <a:gd name="connsiteY3" fmla="*/ 1249069 h 1249069"/>
              <a:gd name="connsiteX4" fmla="*/ 0 w 1288816"/>
              <a:gd name="connsiteY4" fmla="*/ 0 h 1249069"/>
              <a:gd name="connsiteX0" fmla="*/ 26493 w 1315309"/>
              <a:gd name="connsiteY0" fmla="*/ 0 h 1249069"/>
              <a:gd name="connsiteX1" fmla="*/ 1308556 w 1315309"/>
              <a:gd name="connsiteY1" fmla="*/ 20567 h 1249069"/>
              <a:gd name="connsiteX2" fmla="*/ 1315309 w 1315309"/>
              <a:gd name="connsiteY2" fmla="*/ 1233129 h 1249069"/>
              <a:gd name="connsiteX3" fmla="*/ 63693 w 1315309"/>
              <a:gd name="connsiteY3" fmla="*/ 1249069 h 1249069"/>
              <a:gd name="connsiteX4" fmla="*/ 26493 w 1315309"/>
              <a:gd name="connsiteY4" fmla="*/ 0 h 1249069"/>
              <a:gd name="connsiteX0" fmla="*/ 26493 w 1308775"/>
              <a:gd name="connsiteY0" fmla="*/ 0 h 1269024"/>
              <a:gd name="connsiteX1" fmla="*/ 1308556 w 1308775"/>
              <a:gd name="connsiteY1" fmla="*/ 20567 h 1269024"/>
              <a:gd name="connsiteX2" fmla="*/ 1300949 w 1308775"/>
              <a:gd name="connsiteY2" fmla="*/ 1269024 h 1269024"/>
              <a:gd name="connsiteX3" fmla="*/ 63693 w 1308775"/>
              <a:gd name="connsiteY3" fmla="*/ 1249069 h 1269024"/>
              <a:gd name="connsiteX4" fmla="*/ 26493 w 1308775"/>
              <a:gd name="connsiteY4" fmla="*/ 0 h 1269024"/>
              <a:gd name="connsiteX0" fmla="*/ 26493 w 1308578"/>
              <a:gd name="connsiteY0" fmla="*/ 0 h 1269024"/>
              <a:gd name="connsiteX1" fmla="*/ 1308556 w 1308578"/>
              <a:gd name="connsiteY1" fmla="*/ 20567 h 1269024"/>
              <a:gd name="connsiteX2" fmla="*/ 1300949 w 1308578"/>
              <a:gd name="connsiteY2" fmla="*/ 1269024 h 1269024"/>
              <a:gd name="connsiteX3" fmla="*/ 63693 w 1308578"/>
              <a:gd name="connsiteY3" fmla="*/ 1249069 h 1269024"/>
              <a:gd name="connsiteX4" fmla="*/ 26493 w 1308578"/>
              <a:gd name="connsiteY4" fmla="*/ 0 h 1269024"/>
              <a:gd name="connsiteX0" fmla="*/ 26493 w 1343313"/>
              <a:gd name="connsiteY0" fmla="*/ 0 h 1249069"/>
              <a:gd name="connsiteX1" fmla="*/ 1308556 w 1343313"/>
              <a:gd name="connsiteY1" fmla="*/ 20567 h 1249069"/>
              <a:gd name="connsiteX2" fmla="*/ 1343313 w 1343313"/>
              <a:gd name="connsiteY2" fmla="*/ 1197445 h 1249069"/>
              <a:gd name="connsiteX3" fmla="*/ 63693 w 1343313"/>
              <a:gd name="connsiteY3" fmla="*/ 1249069 h 1249069"/>
              <a:gd name="connsiteX4" fmla="*/ 26493 w 1343313"/>
              <a:gd name="connsiteY4" fmla="*/ 0 h 1249069"/>
              <a:gd name="connsiteX0" fmla="*/ 26493 w 1343313"/>
              <a:gd name="connsiteY0" fmla="*/ 0 h 1249069"/>
              <a:gd name="connsiteX1" fmla="*/ 1213044 w 1343313"/>
              <a:gd name="connsiteY1" fmla="*/ 19097 h 1249069"/>
              <a:gd name="connsiteX2" fmla="*/ 1343313 w 1343313"/>
              <a:gd name="connsiteY2" fmla="*/ 1197445 h 1249069"/>
              <a:gd name="connsiteX3" fmla="*/ 63693 w 1343313"/>
              <a:gd name="connsiteY3" fmla="*/ 1249069 h 1249069"/>
              <a:gd name="connsiteX4" fmla="*/ 26493 w 1343313"/>
              <a:gd name="connsiteY4" fmla="*/ 0 h 12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313" h="1249069">
                <a:moveTo>
                  <a:pt x="26493" y="0"/>
                </a:moveTo>
                <a:lnTo>
                  <a:pt x="1213044" y="19097"/>
                </a:lnTo>
                <a:cubicBezTo>
                  <a:pt x="1214973" y="427578"/>
                  <a:pt x="1229844" y="907631"/>
                  <a:pt x="1343313" y="1197445"/>
                </a:cubicBezTo>
                <a:lnTo>
                  <a:pt x="63693" y="1249069"/>
                </a:lnTo>
                <a:cubicBezTo>
                  <a:pt x="-61675" y="1023591"/>
                  <a:pt x="38893" y="416356"/>
                  <a:pt x="26493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03750" tIns="203750" rIns="407499" bIns="101874" rtlCol="0" anchor="ctr"/>
          <a:lstStyle/>
          <a:p>
            <a:pPr algn="ctr" defTabSz="2037495"/>
            <a:r>
              <a:rPr lang="en-US" sz="24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251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70946"/>
              </p:ext>
            </p:extLst>
          </p:nvPr>
        </p:nvGraphicFramePr>
        <p:xfrm>
          <a:off x="990600" y="152400"/>
          <a:ext cx="10515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1" name="Presentation" r:id="rId3" imgW="4570586" imgH="3427608" progId="PowerPoint.Show.12">
                  <p:embed/>
                </p:oleObj>
              </mc:Choice>
              <mc:Fallback>
                <p:oleObj name="Presentation" r:id="rId3" imgW="4570586" imgH="34276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"/>
                        <a:ext cx="105156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B.Tech</a:t>
            </a:r>
            <a:r>
              <a:rPr lang="en-US" sz="3600" dirty="0" smtClean="0"/>
              <a:t>. Electronics </a:t>
            </a:r>
            <a:r>
              <a:rPr lang="en-US" sz="3600" dirty="0" smtClean="0"/>
              <a:t>&amp; </a:t>
            </a:r>
            <a:r>
              <a:rPr lang="en-US" sz="3600" dirty="0" smtClean="0"/>
              <a:t>Telecommunication </a:t>
            </a:r>
            <a:r>
              <a:rPr lang="en-US" sz="3600" dirty="0" smtClean="0"/>
              <a:t>Engineering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32353"/>
              </p:ext>
            </p:extLst>
          </p:nvPr>
        </p:nvGraphicFramePr>
        <p:xfrm>
          <a:off x="228601" y="685799"/>
          <a:ext cx="11353799" cy="6623182"/>
        </p:xfrm>
        <a:graphic>
          <a:graphicData uri="http://schemas.openxmlformats.org/drawingml/2006/table">
            <a:tbl>
              <a:tblPr firstRow="1" bandRow="1"/>
              <a:tblGrid>
                <a:gridCol w="11353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8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Feb 2023 to April 2023)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2462">
                <a:tc>
                  <a:txBody>
                    <a:bodyPr/>
                    <a:lstStyle/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TCS 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 Success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Sankey Solutions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Hexaware Technologies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Jabil , Pune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Kiosk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Treel JK India Pvt Ltd 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Aakash</a:t>
                      </a:r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Byju’s</a:t>
                      </a:r>
                      <a:endParaRPr lang="en-US" sz="24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Thinqloud</a:t>
                      </a:r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Pune 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Print, Mumbai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Exotich</a:t>
                      </a:r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Zanini</a:t>
                      </a:r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FOOD TECHNOLOGY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83" y="657364"/>
            <a:ext cx="6220218" cy="6000258"/>
          </a:xfrm>
        </p:spPr>
        <p:txBody>
          <a:bodyPr>
            <a:noAutofit/>
          </a:bodyPr>
          <a:lstStyle/>
          <a:p>
            <a:pPr marL="361950" indent="-36195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/>
              <a:t>Food Technology is the application of Food Science and Engineering to the food preservation, processing, packaging  and marketing for the development of  safe and nutritious </a:t>
            </a:r>
            <a:r>
              <a:rPr lang="en-US" sz="2400" b="1" dirty="0" smtClean="0"/>
              <a:t>food</a:t>
            </a:r>
            <a:endParaRPr lang="en-US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Food Technologist </a:t>
            </a:r>
            <a:r>
              <a:rPr lang="en-US" sz="2400" dirty="0" smtClean="0">
                <a:cs typeface="Arial" pitchFamily="34" charset="0"/>
              </a:rPr>
              <a:t>has good opportunities in</a:t>
            </a:r>
            <a:r>
              <a:rPr lang="en-US" sz="2400" b="1" dirty="0" smtClean="0">
                <a:cs typeface="Arial" pitchFamily="34" charset="0"/>
              </a:rPr>
              <a:t>: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Fruits and Vegetable Processing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Confectionary 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Dairy 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Beverages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Egg, meat, Poultry and fish Processing </a:t>
            </a:r>
          </a:p>
          <a:p>
            <a:pPr marL="631825" indent="-269875" algn="just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 err="1">
                <a:solidFill>
                  <a:srgbClr val="002060"/>
                </a:solidFill>
              </a:rPr>
              <a:t>Nutraceutical</a:t>
            </a:r>
            <a:r>
              <a:rPr lang="en-US" sz="2500" b="1" dirty="0">
                <a:solidFill>
                  <a:srgbClr val="002060"/>
                </a:solidFill>
              </a:rPr>
              <a:t> and functional foods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Food quality and food safety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Food packaging</a:t>
            </a:r>
          </a:p>
          <a:p>
            <a:pPr marL="631825" indent="-269875">
              <a:spcBef>
                <a:spcPts val="0"/>
              </a:spcBef>
              <a:spcAft>
                <a:spcPts val="400"/>
              </a:spcAft>
              <a:buFont typeface="Century Schoolbook" pitchFamily="18" charset="0"/>
              <a:buAutoNum type="arabicPeriod"/>
            </a:pPr>
            <a:r>
              <a:rPr lang="en-US" sz="2500" b="1" dirty="0">
                <a:solidFill>
                  <a:srgbClr val="002060"/>
                </a:solidFill>
              </a:rPr>
              <a:t>Food Security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entury Schoolbook" pitchFamily="18" charset="0"/>
              <a:buAutoNum type="arabicPeriod"/>
            </a:pPr>
            <a:endParaRPr lang="en-US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Century Schoolbook" pitchFamily="18" charset="0"/>
              <a:buAutoNum type="arabicPeriod"/>
            </a:pP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721" t="18091" b="1781"/>
          <a:stretch/>
        </p:blipFill>
        <p:spPr>
          <a:xfrm>
            <a:off x="6699955" y="914400"/>
            <a:ext cx="5263445" cy="5715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8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578" y="3833129"/>
            <a:ext cx="68188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 Research areas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00000"/>
              <a:buFont typeface="Verdana" pitchFamily="34" charset="0"/>
              <a:buAutoNum type="arabicPeriod"/>
              <a:tabLst>
                <a:tab pos="269875" algn="l"/>
              </a:tabLst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Nutraceuticals</a:t>
            </a:r>
            <a:r>
              <a:rPr lang="en-US" sz="2400" b="1" dirty="0">
                <a:solidFill>
                  <a:srgbClr val="002060"/>
                </a:solidFill>
              </a:rPr>
              <a:t> and Functional Foods  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00000"/>
              <a:buFont typeface="Verdana" pitchFamily="34" charset="0"/>
              <a:buAutoNum type="arabicPeriod"/>
              <a:tabLst>
                <a:tab pos="269875" algn="l"/>
              </a:tabLst>
              <a:defRPr/>
            </a:pPr>
            <a:r>
              <a:rPr lang="en-US" sz="2400" b="1" dirty="0">
                <a:solidFill>
                  <a:srgbClr val="002060"/>
                </a:solidFill>
              </a:rPr>
              <a:t>Processing and Preservation of Fruits and Vegetables  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00000"/>
              <a:buFont typeface="Verdana" pitchFamily="34" charset="0"/>
              <a:buAutoNum type="arabicPeriod"/>
              <a:tabLst>
                <a:tab pos="269875" algn="l"/>
              </a:tabLst>
              <a:defRPr/>
            </a:pPr>
            <a:r>
              <a:rPr lang="en-US" sz="2400" b="1" dirty="0">
                <a:solidFill>
                  <a:srgbClr val="002060"/>
                </a:solidFill>
              </a:rPr>
              <a:t>Utilization of Industrial Waste 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00000"/>
              <a:buFont typeface="Verdana" pitchFamily="34" charset="0"/>
              <a:buAutoNum type="arabicPeriod"/>
              <a:tabLst>
                <a:tab pos="269875" algn="l"/>
              </a:tabLst>
              <a:defRPr/>
            </a:pPr>
            <a:r>
              <a:rPr lang="en-US" sz="2400" b="1" dirty="0">
                <a:solidFill>
                  <a:srgbClr val="002060"/>
                </a:solidFill>
              </a:rPr>
              <a:t>Microencapsulation of Food Components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121408"/>
            <a:ext cx="1148935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Image result for gc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737" y="157795"/>
            <a:ext cx="5182950" cy="272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Image result for lcms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204" y="3577658"/>
            <a:ext cx="5182951" cy="25907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84067" y="2869772"/>
            <a:ext cx="55604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 Gas chromatography–Mass </a:t>
            </a:r>
            <a:r>
              <a:rPr lang="en-GB" sz="2000" b="1" dirty="0" smtClean="0">
                <a:solidFill>
                  <a:schemeClr val="tx2"/>
                </a:solidFill>
              </a:rPr>
              <a:t>spectrometry</a:t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(GC-MS)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030773" y="6116426"/>
            <a:ext cx="57608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Liquid chromatography–Mass </a:t>
            </a:r>
            <a:r>
              <a:rPr lang="en-GB" sz="2000" b="1" dirty="0" smtClean="0">
                <a:solidFill>
                  <a:schemeClr val="tx2"/>
                </a:solidFill>
              </a:rPr>
              <a:t>spectrometry </a:t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(</a:t>
            </a:r>
            <a:r>
              <a:rPr lang="en-GB" sz="2000" b="1" dirty="0">
                <a:solidFill>
                  <a:schemeClr val="tx2"/>
                </a:solidFill>
              </a:rPr>
              <a:t>LC-MS)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28600"/>
            <a:ext cx="4756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Role of Food Technologist </a:t>
            </a:r>
            <a:endParaRPr lang="en-US" sz="26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Production Manager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Research Scientist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Quality Manager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Food Safety Auditor 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Food Inspector 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Entrepreneur</a:t>
            </a:r>
          </a:p>
          <a:p>
            <a:pPr marL="342900" indent="-342900"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Food Consultant</a:t>
            </a:r>
          </a:p>
        </p:txBody>
      </p:sp>
    </p:spTree>
    <p:extLst>
      <p:ext uri="{BB962C8B-B14F-4D97-AF65-F5344CB8AC3E}">
        <p14:creationId xmlns:p14="http://schemas.microsoft.com/office/powerpoint/2010/main" val="3771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B.Tech</a:t>
            </a:r>
            <a:r>
              <a:rPr lang="en-US" sz="3600" dirty="0" smtClean="0"/>
              <a:t>. Food Technology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26562"/>
              </p:ext>
            </p:extLst>
          </p:nvPr>
        </p:nvGraphicFramePr>
        <p:xfrm>
          <a:off x="228601" y="685799"/>
          <a:ext cx="11353800" cy="6187440"/>
        </p:xfrm>
        <a:graphic>
          <a:graphicData uri="http://schemas.openxmlformats.org/drawingml/2006/table">
            <a:tbl>
              <a:tblPr firstRow="1" bandRow="1"/>
              <a:tblGrid>
                <a:gridCol w="1135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Feb 2023 to April 2023)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n-IN" sz="3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Nestle India Limited ,Bangalore</a:t>
                      </a:r>
                      <a:r>
                        <a:rPr lang="en-IN" sz="3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5600" marR="0" lvl="0" indent="0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Amul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355600" marR="0" indent="0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Döehler</a:t>
                      </a:r>
                      <a:r>
                        <a:rPr lang="en-IN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India Private Limited</a:t>
                      </a:r>
                    </a:p>
                    <a:p>
                      <a:pPr marL="355600" marR="0" indent="0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Piramal Industries Limited</a:t>
                      </a:r>
                      <a:r>
                        <a:rPr lang="en-US" sz="3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Mumbai</a:t>
                      </a:r>
                      <a:endParaRPr lang="en-US" sz="36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22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MECHANICAL ENGINEERING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60" y="1053371"/>
            <a:ext cx="6519373" cy="533400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/>
              <a:t>Mechanical</a:t>
            </a:r>
            <a:r>
              <a:rPr lang="en-US" sz="2400" dirty="0"/>
              <a:t> Engineering </a:t>
            </a:r>
            <a:r>
              <a:rPr lang="en-US" sz="2400" dirty="0" smtClean="0"/>
              <a:t>is </a:t>
            </a:r>
            <a:r>
              <a:rPr lang="en-US" sz="2400" dirty="0"/>
              <a:t>the application of engineering principles and technological developments for the </a:t>
            </a:r>
            <a:r>
              <a:rPr lang="en-US" sz="2400" dirty="0" smtClean="0"/>
              <a:t>design and development </a:t>
            </a:r>
            <a:r>
              <a:rPr lang="en-US" sz="2400" dirty="0"/>
              <a:t>of useful products </a:t>
            </a:r>
            <a:r>
              <a:rPr lang="en-US" sz="2400" dirty="0" smtClean="0"/>
              <a:t>and </a:t>
            </a:r>
            <a:r>
              <a:rPr lang="en-US" sz="2400" dirty="0"/>
              <a:t>production machinery</a:t>
            </a:r>
            <a:r>
              <a:rPr lang="en-US" sz="2400" dirty="0" smtClean="0"/>
              <a:t>.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Mechanical Engineer </a:t>
            </a:r>
            <a:r>
              <a:rPr lang="en-US" sz="2400" dirty="0" smtClean="0">
                <a:cs typeface="Arial" pitchFamily="34" charset="0"/>
              </a:rPr>
              <a:t>has good opportunities in</a:t>
            </a:r>
            <a:r>
              <a:rPr lang="en-US" sz="2400" b="1" dirty="0" smtClean="0">
                <a:cs typeface="Arial" pitchFamily="34" charset="0"/>
              </a:rPr>
              <a:t>: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Automobile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Cement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Hydraulics &amp; Pneumatics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Manufacturing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Steel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Power Sector  Drilling and Mining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Oil and Gas Industry</a:t>
            </a:r>
          </a:p>
          <a:p>
            <a:pPr marL="631825" indent="-360363" algn="just">
              <a:spcBef>
                <a:spcPts val="300"/>
              </a:spcBef>
            </a:pPr>
            <a:r>
              <a:rPr lang="en-US" sz="2400" b="1" dirty="0">
                <a:solidFill>
                  <a:srgbClr val="002060"/>
                </a:solidFill>
              </a:rPr>
              <a:t>Aeronautical Industry </a:t>
            </a:r>
          </a:p>
          <a:p>
            <a:pPr>
              <a:spcBef>
                <a:spcPts val="0"/>
              </a:spcBef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4279" y="5537490"/>
            <a:ext cx="507157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Nanotechnology 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Defense Sector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Research &amp;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887" r="6345" b="14705"/>
          <a:stretch/>
        </p:blipFill>
        <p:spPr>
          <a:xfrm>
            <a:off x="9411253" y="3728658"/>
            <a:ext cx="2514600" cy="16513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6666" r="25588" b="8333"/>
          <a:stretch/>
        </p:blipFill>
        <p:spPr>
          <a:xfrm>
            <a:off x="6951409" y="3720371"/>
            <a:ext cx="2459844" cy="16596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10" y="1031705"/>
            <a:ext cx="4974444" cy="26886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01" y="3273325"/>
            <a:ext cx="570300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Research areas</a:t>
            </a:r>
          </a:p>
          <a:p>
            <a:pPr marL="541338" indent="-342900" algn="just">
              <a:buFont typeface="+mj-lt"/>
              <a:buAutoNum type="arabicPeriod"/>
              <a:tabLst>
                <a:tab pos="541338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Production Engineering and Management– ISO Implementation and consultancy </a:t>
            </a:r>
          </a:p>
          <a:p>
            <a:pPr marL="541338" indent="-342900" algn="just">
              <a:buFont typeface="+mj-lt"/>
              <a:buAutoNum type="arabicPeriod"/>
              <a:tabLst>
                <a:tab pos="541338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Ferrous/ Non Ferrous Foundry- Casting Design, Simulation and Defect analysis</a:t>
            </a:r>
          </a:p>
          <a:p>
            <a:pPr marL="541338" indent="-342900" algn="just">
              <a:buFont typeface="+mj-lt"/>
              <a:buAutoNum type="arabicPeriod"/>
              <a:tabLst>
                <a:tab pos="541338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Internal Combustion engines </a:t>
            </a:r>
          </a:p>
          <a:p>
            <a:pPr marL="541338" indent="-342900" algn="just">
              <a:buFont typeface="+mj-lt"/>
              <a:buAutoNum type="arabicPeriod"/>
              <a:tabLst>
                <a:tab pos="541338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Automobile Engineering</a:t>
            </a:r>
          </a:p>
          <a:p>
            <a:pPr marL="541338" indent="-342900" algn="just">
              <a:buFont typeface="+mj-lt"/>
              <a:buAutoNum type="arabicPeriod"/>
              <a:tabLst>
                <a:tab pos="541338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Energy Technology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121408"/>
            <a:ext cx="1164175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88" y="121408"/>
            <a:ext cx="5607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Role of Mechanical Engineer :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Design Engineer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Planning Engineer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Production Engineer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Industrial Engineer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Quality Control Engineer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Entrepreneur </a:t>
            </a:r>
          </a:p>
          <a:p>
            <a:pPr marL="541338" indent="-360363">
              <a:buFont typeface="Verdana" pitchFamily="34" charset="0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Systems and Management Consultant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964" t="35848" r="31897" b="21064"/>
          <a:stretch/>
        </p:blipFill>
        <p:spPr bwMode="auto">
          <a:xfrm>
            <a:off x="6172200" y="381000"/>
            <a:ext cx="54864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8917" t="30208" r="20132" b="15625"/>
          <a:stretch>
            <a:fillRect/>
          </a:stretch>
        </p:blipFill>
        <p:spPr bwMode="auto">
          <a:xfrm>
            <a:off x="6172200" y="3563262"/>
            <a:ext cx="3184100" cy="2911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39458" t="37500" r="31259" b="12500"/>
          <a:stretch>
            <a:fillRect/>
          </a:stretch>
        </p:blipFill>
        <p:spPr bwMode="auto">
          <a:xfrm>
            <a:off x="9395179" y="3563262"/>
            <a:ext cx="2263421" cy="29317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179256" y="3095422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CNC Turning Centre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49478" y="6439138"/>
            <a:ext cx="3163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Computerized IC Engine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9031448" y="6468254"/>
            <a:ext cx="3163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3D Printer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138"/>
            <a:ext cx="10972800" cy="4282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B.Tech</a:t>
            </a:r>
            <a:r>
              <a:rPr lang="en-US" sz="3600" dirty="0" smtClean="0"/>
              <a:t>. Mechanical Engineering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11259"/>
              </p:ext>
            </p:extLst>
          </p:nvPr>
        </p:nvGraphicFramePr>
        <p:xfrm>
          <a:off x="228601" y="685799"/>
          <a:ext cx="11353800" cy="6431280"/>
        </p:xfrm>
        <a:graphic>
          <a:graphicData uri="http://schemas.openxmlformats.org/drawingml/2006/table">
            <a:tbl>
              <a:tblPr firstRow="1" bandRow="1"/>
              <a:tblGrid>
                <a:gridCol w="1135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5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 Drives </a:t>
                      </a:r>
                      <a:r>
                        <a:rPr lang="en-US" sz="1800" b="0" baseline="0" dirty="0" smtClean="0"/>
                        <a:t>(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Feb 2023 to April 2023)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Our Recruiters </a:t>
                      </a:r>
                      <a:endParaRPr lang="en-IN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803">
                <a:tc>
                  <a:txBody>
                    <a:bodyPr/>
                    <a:lstStyle/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Walchandnagar</a:t>
                      </a: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Industries, Pune 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Menon and Piston Ltd</a:t>
                      </a:r>
                      <a:r>
                        <a:rPr lang="en-IN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Menon and Menon Ltd</a:t>
                      </a:r>
                      <a:r>
                        <a:rPr lang="en-IN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Treel JK India Pvt Ltd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 Gen Group 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 Print </a:t>
                      </a:r>
                      <a:r>
                        <a:rPr lang="en-IN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Pvt.</a:t>
                      </a: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Ltd. ,  Mumbai </a:t>
                      </a:r>
                    </a:p>
                    <a:p>
                      <a:pPr marL="538163" marR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Exotich</a:t>
                      </a: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Zanini</a:t>
                      </a:r>
                      <a:r>
                        <a:rPr lang="en-IN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industries</a:t>
                      </a:r>
                    </a:p>
                    <a:p>
                      <a:pPr marL="538163" marR="0" lvl="0" indent="-182563" algn="l" defTabSz="623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RDC Concrete India Pvt. Ltd.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121408"/>
            <a:ext cx="11734800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1462426" cy="5638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Annual HR Meet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Financial assistance for 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500" b="1" dirty="0"/>
              <a:t>Participation in Seminars/ workshops for technical knowledge enhancement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500" b="1" dirty="0"/>
              <a:t>Industrial study tours 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500" b="1" dirty="0"/>
              <a:t>Student internships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500" b="1" dirty="0"/>
              <a:t>Students fees for GATE and other competitive exams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1" dirty="0"/>
              <a:t>Expert lectures by eminent industrialists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1" dirty="0"/>
              <a:t>Coaching for – GATE Examination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1" dirty="0"/>
              <a:t>Training and Placement related activities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en-US" sz="2500" b="1" dirty="0"/>
              <a:t>Special sessions for aptitude and personality development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en-US" sz="2500" b="1" dirty="0"/>
              <a:t>Reading and group discussion clubs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1" dirty="0"/>
              <a:t>Organization of Tech-Fest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1" dirty="0"/>
              <a:t>Mentor teacher for a batch of 25 students</a:t>
            </a:r>
          </a:p>
          <a:p>
            <a:pPr marL="0" indent="271463" algn="just"/>
            <a:endParaRPr lang="en-US" sz="2400" dirty="0"/>
          </a:p>
          <a:p>
            <a:pPr marL="0" indent="271463" algn="just"/>
            <a:endParaRPr lang="en-US" sz="2400" dirty="0">
              <a:latin typeface="Arial Black" pitchFamily="34" charset="0"/>
            </a:endParaRPr>
          </a:p>
          <a:p>
            <a:pPr marL="0" indent="271463" algn="just"/>
            <a:endParaRPr lang="en-US" sz="2400" dirty="0">
              <a:latin typeface="Arial Black" pitchFamily="34" charset="0"/>
            </a:endParaRPr>
          </a:p>
          <a:p>
            <a:pPr marL="0" indent="271463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574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Best </a:t>
            </a: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Practices</a:t>
            </a:r>
            <a:endParaRPr lang="en-US" sz="4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logo\accen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87" y="3147795"/>
            <a:ext cx="1820351" cy="8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logo\bharat electroni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44" y="4591011"/>
            <a:ext cx="2042924" cy="9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logo\CMS_IT_Service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47" y="5904180"/>
            <a:ext cx="1910433" cy="7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logo\cyb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3" y="2242499"/>
            <a:ext cx="214184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cer\Desktop\logo\huaw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24" y="3419876"/>
            <a:ext cx="1146738" cy="8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cer\Desktop\logo\IBM-bann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81" y="1205269"/>
            <a:ext cx="1721077" cy="8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cer\Desktop\logo\e info te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99" y="4877144"/>
            <a:ext cx="2236362" cy="9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cer\Desktop\logo\synt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515" y="4045868"/>
            <a:ext cx="2160529" cy="8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cer\Desktop\logo\cipl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1" y="5169202"/>
            <a:ext cx="1524000" cy="6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cer\Desktop\logo\gharda che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29" y="3316865"/>
            <a:ext cx="1781175" cy="7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cer\Desktop\logo\hindustan petr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72" y="2206403"/>
            <a:ext cx="1045152" cy="9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Acer\Desktop\logo\macleod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21" y="4206585"/>
            <a:ext cx="18002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Acer\Desktop\logo\vvf lt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9" y="5985723"/>
            <a:ext cx="12832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Acer\Desktop\logo\parle agr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31" y="5760921"/>
            <a:ext cx="1737541" cy="8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Acer\Desktop\logo\Geo Logo Blue G+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31" y="2164260"/>
            <a:ext cx="1566830" cy="8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16" y="3305298"/>
            <a:ext cx="1420170" cy="8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 descr="http://117.239.83.200:8102/it/images/rec_images/e-Infochip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71" y="4622460"/>
            <a:ext cx="1603783" cy="5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6" descr="data:image/jpeg;base64,/9j/4AAQSkZJRgABAQAAAQABAAD/2wCEAAkGBxASEBUSEA8WFRUXFxcQFRcWFxUTFxgVFRcWGRkVGhYbHSkhGBolGxcVIjYhJSkuLi4xGR8zODMsNygtLisBCgoKDg0OGxAQGy4mICYtNS8tLy0wLy0tLy0tLS8uLy8tLS0tLS0vLy0tLS0tMC0tLS0tLS0tLS8tLS0tLS0tLf/AABEIALUBFgMBEQACEQEDEQH/xAAcAAEAAgMBAQEAAAAAAAAAAAAABgcEBQgCAQP/xABLEAABAwIDBAQHCgsIAwAAAAABAAIDBBEFEiEGBxMxIkFRcRQyYYGCkZMXI1JTYnJzorHSFTM1NkJDVHSywcMIFjREkqGzwiZVg//EABsBAQACAwEBAAAAAAAAAAAAAAADBAECBQYH/8QAOBEAAgEDAQQHBwQBBQEBAAAAAAECAwQRIQUSMUETUXGBobHRFSIyYZHB8BRS4fFCIzM0NYLSJP/aAAwDAQACEQMRAD8AvFAEAQBAEAQBAEAQBAEAQBAEAQBAEAQBAEAQBAEAQBAEAQBAEAQBAEAQBAEAQBAEAQBAEAQBAEAQBAEAQBAEB5e8AXcQB2k2WUm+ANbNtHQsOV9bTtI5gzRg+olTq1rvhCX0ZrvLrPH96cO/9hTe3i+8n6Sv+yX0Y3l1n70uO0chtFVwvPY2WN32Faytq0Vlwf0Y3l1meCoTY+oAgCAIAgCAIAgCAIAgCAIAgCAIAgCAIAgCAIAgCAIAgCA+OIAueXNOIK+2r3tUFKXRwXqZRpZhAjB7DJ1+iCutbbHrVVvT91eP0IpVUuBV+N718VqDZkradvZC2x873XPqsu5R2RbU+Kz2/mPAidVshtZXzTG800kh7ZHuefrFdGFOEFiKRHkxrDsW2EMsWTUC3kTQZNhh2NVVOb09VLHb4D3NGnaL2IUVShTqL3kn2rJlSaJtgW+LEobCoDKlvygI328j2i3raVza2xbefw+6/l6f0bqq0WtsnvHw+vIY2QxTH9VLZpJ+Q7k/uGvkXCutmVqGuMrrX3/ME0aiZMVziQIAgCAIAgCAIAgCAIAgCAIAgCAIAgCAIAgCAIAgMevrY4YnyzPDGMaXuceQA61vThKpJRistmG8anO28LeRPXudFCTDS6jJezpPLIez5PLtuvXWGzoWy3pYcuvq7CtObkQuko5ZTaKJ8nzGOf8AYF0pTUdW8IjwzcUmxOKSeJh8+vW5hYPW6yryvbeOjmvqbbjNnButxl3+Sy+V0sI/7XUL2raL/Pz9DPRyMs7ocYtfhRdtuK258ij9sWueL+jM9FIieHYHUz1QpIoiZ8zoyw2GVzL5sxOgAsb9yvzr04U+kk/dxnJootvBLHbocYH6qI90rf5qgtsWvX4P0N+ikYM+7HGW/wCRJ+bJC7/vdSralo+E/B/cx0cuo1dXshiUXj4fUDyiNzh62gqaN5Qk9Jr6o13WaiogfG7LIxzHdjmlp9RVhST1TMFqbtN6b4nNpsRkzRGzY53G7oz1CR36TPlHUddxy4e0NkqadSisPq6+z5+faTQqY0ZeYN+S8uWD6gCAIAgCAIAgCAIAgCAIAgCAIAgCAIAgCAIAgIVt9jWDWFLic/ItlMLeMSbA5c4jGo67E25FdKwoXbe/QXe8eGfsRzceZD2bd7N03+GwzMeWYQRg/wCp5zLo/oL+p8dTHe/JYNN+C5Hmo35NGkGG6dRdKG/Vaz+aytg51lUz3fyY6b5Gtqd+FcfxdJA353Ef9jmqWGwqH+Un4L7Mx0zMGTfNip5Cnb3Ru/m8qb2Japc/r/BjpZFv7udp3YjRCeSMMeHuieG3ylzbHM2+oBBGmq87tC1VtW3IvK4k8JbyKo2D/OmX6at/qrvXn/W90fNEMfjLB3rbcTYYyJtPG10k2ezn3LWNZlv0QRcnMOu2i5Oy7CN05Ob0X3JKk93gVvDvnxUc207u+N4+x4XZexLV/u7v5IulkZ9NvxrAPfKOFx+S6Rn2lyhlsGlnSTX0f2Rt0zNlDvuheLVGGG3XlkbJ9VzR9qiew5w1p1PDH3M9KnxR8ftdsvVX8Iw/hE83cANP+qE3T9FtGn8FTPf6jfh1FibF43h88Aiw+fiMhAZZ3EztbrlB4gDiNCAfIuPeUK9Oe9WWG+z7EkZJrCJEqhuEAQBAEAQBAEAQBAEAQBAEAQBAEAQBAEAQBAc0b42OGMz5usRFvzeG0faCva7Ja/SQx8/NlSp8RCl0TQIAgCwDpXc3h5hwiEuFjKXznue7o/VDV43a9Xfun8kkWqSxErbYL86ZPpq3+quxef8AW90fNEUfjJV/aCw7NSU84H4uUxk9jZW/eY31qjsKpipKHXr9NPub1lpkolepKwQyEAWAW5/Z4aePVnq4cYPeXOt9hXB29jo4dpNR4l4LzBYCAIAgCAIAgCAIAgCAIAgCAIAgCAIAgCAIAgKi377KukYyvhbcxt4UwAJPDuS2T0STfyG/IL0GxLtRfQS56r7/AJ2kFWPMpBelIAsgID3FE57gxou5xDGgcyXGwHrKw+GvAI6/wujbBBHC0aRsbGLdjWgfyXz6rUdSpKb5vJdSwsFE7BfnTJ9NW/1V6e8/67uXmivH4y2d5eGeEYVVRgXcI+K23PNEQ8Ad+W3nXC2bV6O5g+vT66E1RZictL25UCyAgCw+GQdKbpNlnUFDeZtppjxpB1tFrMYfKBqfK4rxu1btV62I8I6epapxwicLmEgQBAEAQBAEAQBAEAQBAEAQBAEAQBAEAQBAEB5kYHAhwBBFiDqCDzBHWFlNp5QKM3ibqJInOqMNYXxaufALl7Pox+m35PMdV+r0+ztrRmlTrPD6+T9CvOnzRVLmkEgixBsQdCCOYI6iu6nngQnxASndhhvhGLUzCLhrzO7uiBcPrBqpbRq9HbzfPDX10+5tBZkdRrw5cOf9gfzpk+mrf6q9Xe/9d3LzRWj8ZfssYc0tcLggtI8h0K8qpOLyiychYxQmComgPOOR8XZ4riAfOAF9Aoz34Ka5/fUpPiYalMH7UdJJNII4Y3SPdo1rAXOPmC0nOMFmTwhgvDdrus8HcyrrwHTCzo4h0mxn4Tjyc8eoc9Ta3mdo7W6ROnR4c319hYhTxqy1lwiYIAgCAIAgCAIAgCAIAgCAIAgCAIAgCAIAgCAIAgCAjO0+wmH113TwASH9bH0JO8kaO9IFXbbaFe30i8rqeq/Ow0lBMrDG9yNSwk0dSyVvU2QGN/dmF2n/AGXbo7dpv/cjjx/PoROi+RuNzmxVXR1c81ZAYyIxFGczXB2Z13EFpPwG+tV9rX1KtSjGnLOuXx5dvb4GacGnqW6vPk5QGwLT/eiQ2NuNW620/W9a9Vetez8fJeaK0fjL/XlSyUbvD3dV9TisslJBeOUMkL3PYxrXZcrhqbnVt9Aea9PYbSoU7aMajw1p8yvOm3LQycB3Hm4dXVenwIB9sjh9jVpX28uFKPezKo9ZaGz2y9FQty0tO2O+jneM91vhPOp7uS4dxd1a7zUfoSqKXA3KrmwQBAEAQBAEAQBAEAQBAEAQBAEAQBAEAQBAEAQBAEAQBAEAQBAfA0diZYPqAIAgCAIAgCAIAgCAIAgCAIAgCAIAgCAIAgCAIAgCAICHY1vLwykqH088jxJGQHARucLkA8xz0IXQpbMuKsFOK0Zo6iTwYXuwYP8AGy+yepPY911GOliPdgwf42X2T09j3XUOliPdgwf42X2T09j3XUOliTHBsUiqoGVEJJjkGZpIym1yOXVyXPrUpUpuEuKN08rJHse3kYbRzup55XcRlswaxzwCRe1x12t61bo7NuK0FOK0Zq6iTwa/3YMH+Nl9k9S+x7rqMdLEmuG18dRCyeF2aORokYdRdrhcaHUdxXOqQlTk4y4o3TyRbGN5uGUs76eaSQSRnK4CN7hewPMc+au0tmXFWCnFaM1dRJ4MP3YMH+Nl9k9Sex7rqMdLEe7Bg/xsvsnp7HuuodLEe7Bg/wAbL7J6ex7rqQ6WJMsIxKOpgjnhJMcjc7SRY28o6lzqtKVKbhLijdPKyRvHN5WGUk76eaV/EZYODY3PAJANrjrsQrlHZlxVgpxWjNXUSeDB92DB/jZfZPUvse66jHSxJrhtdHPCyaF2aORokYeV2uFxoeXcudUhKEnGXFG6edTJWhkIAgCAIAgCAIAgCAIAgCAIAgCAIAgCAoTeFsDilTidRPBRl8b3NLXcSFtwGMHJzwRqD1L1VltG3p28YSlql8+srzhJsr/HcDqaOURVURjeWiQNLmO6JJAN2kjmCutRr068d6m8oicWuJripTBLY92mMuAcKEkEAg8WDUHUfpqhLalqm05efob9HIu7Z6V2GYHG6rZkdTwuL2EgnMHOs24JBJJA59a8zWirq8xTeja8tfoTp7sdTmuvrHzSvmlN3yOdI4/KcblezpwUIqK4Lh2FVvLPwW2DBeO4PaDPBJQvPSiJmi+jeekB3PN/TXmdu2+Jqsuej+358ixRlyI5t7sBitRiVTNBRl8b35mO4kIuMrRexeCNQVbsto29OhGMpapfM1nCTeSA45glTRy8GqiMb8oflLmO6JJAN2kjmCutQr068d6DyiNxa4mvUxgl0e7PGXAOFCSCAR75ByPprny2paptOfn6G/RyLuwWodhmBxvqmZHU8HSYSD0wTlZcGxJJA868zUgrq8xB6N8flzJ092JzVW1T5pXyyG75HOkce1ziSf8Acr2kIqEVFcPQqvifgsmC9Nwm0PEp5KJ56UJ4sd+uJ51A+a/+MLzG3bfE1WXB6Pu4fnyLNGXIthcEmCAIAgCAIAgCAIAgCAIAgCAIAgCAIAgCA5739/lRn7tH/wAkq9dsP/jf+n9irW+IrcrsEaOwsL/ERfRs/hC+fV/9yXa/MuR4Iqbf9tDZsVBGedqibuBIjae8hzvRau7sK24132L7/naRVpcimYYnPc1jBdziGNHa5xsB6yF6JtJa8CAlW8fZH8GzwsBJZJCx2Y9crRllA89nekFSsLz9VBy6nju5eH3Npx3TWbGY6aGuhqR4rXZZB2xu0ePLpr3gKa7oKvScHzXjyMReGdXxSBzQ5puCA4EdYOoK8G008MunPu/r8qt/d4/45V63Yv8Axe9/Yq1fiK4K7CIzsTD/AMTH8xv8IXz2t/uS7WXY8Cot/wBtDpFQMdztUTW7BcRtPnzOt5Grv7CtuNZ9i+/52kNaXIpuCJz3NYwXc4hjR2ucbAesr0MpbqzyIEiVbx9kvwbURRtJLHwseHdsjQGy/W17nBU7C8/VQcupv6cvA2nHdNdsVjxoa6Gp/Ra7LIO2J2j++w17wFJd26r0ZQfPgIywzq6N4cAWm4IBBHWDyK8I008MuHpYAQBAEAQBAEAQBAEAQBAEAQBAEAQBAEBz3v7/ACoz92j/AOSVeu2H/wAb/wBP7FWt8RW5XYI0de01QyOlZJI4NayJr3E8g1rASfUvAVIOdZxjxb+5cTxE5W2nxl9bVzVL9OI4lo+CwaMb5mgL3FvQVGnGmuXj+cSpJ5eSVblsC8JxJsrhdlOOOezOdIx67u9BUdr3HRW+Fxlp3czelHLLQ30YD4ThrpGjp058Ib5WAWkH+nX0QuHsev0dfdfCWnp6d5NVjlHOK9gVToncntD4Th4ge68lMRCe0xEe9u9V2+ivI7YtnTrb64S8+fqWaUsrBXu/r8qt/d4/45V19if8Xvf2IqvxFcFdhEZ19HVMipRJI7KxkQe4nkGtZcn1BfP5Qc6zjHi3jxLieFk5U2lxh9ZVy1L+cji4D4LBoxvmaAF7q3oqjTjTXJfjKknlkt3KYF4RiQlcLsphxj2cQ3bGPXmd6K5+2LjorfC4y07uf58zeksss3fVgXhOGulaOnTnjj5nKQd2XpeiFxdjV+jr7r4S09PTvJaqysnOS9fx1Kx0XuW2h8Jw8QvPvlMRCe0x297d6rt9FeR2xbdFW31wl58/XvLNKWVgsFcglCAIAgCAIAgCAIAgCAIAgCAIAgCAIAgI5tBsNh1dKJqunMjw0Rg8SVnRBJAs1wHMlXKG0K9CO5TeF2J+aNXBPiaz3KMF/Yz7af76n9sXf7vBehjo4kpxDCoZ6d1NK0mJzRG5oc5t2i2mZpBtp2qjCtOFTpFxNmk1gi3uUYL+xn20/wB9Xva93+7wXoa9HE32zmzFHQNe2jh4YeQ53Se8kgWGriT5lUuLqrcNOo847vIyopcDayxhzS1wuCC0g8iCLEKCLcWmjbiQz3KMF/Yz7af766Xti7/d4L0NOjibbZ3YugoZHSUkJjc5uR3vkrwRcHxXOI5jn39qr3F9WuFu1HnuS8kZUEuB42g2Gw6ulE1VT55A0R34krOiCSBZrgOZK2obQr0IblN4XYn5oOCfE1nuUYL+xn20/wB9Te2Lv93gvQx0cSUYlhMNRTuppWkxOaGOaHOZdotpmaQbaDr1VGnWnTqdJHj9eJs0msEX9yjBf2M+2n++r3ti7/d4L0Nejib/AGc2Zo6BjmUkPDD3Z3dJ7ySBYauJNvIqtxd1bhp1HnHYvIyopcDaTRNe0tcAWuBa4HkQRYg+ZV4ycWpLijZrJDPcowX9jPtp/vrpLbF2v8vBehp0cTb7O7GUFA9z6SExue3I73yV4IBuNHOI8/eq9xfVrhYqPPcl5IyoJcDfqobBAEAQBAEAQBAEAQBAEAQBAEAQBAEAQBAEAQBAEAQBAEAQBAEAQBAEAQBAEAQBAEAQBAEAQBAEAQBAEAQBAEAQBAEAQBAEAQBAEAQBAEAQBAEAQBAEAQBAEAQBAEAQBAEAQEE3sbWzUMEcdL/iKhxjY7Q5QLXcAdM13NAv2k9S62ybKFxNyqfDHx/gjqSxojEot1jXMDq3EauWci7ntmLQHHqaCCbDyn1KSe2HGWKVOKj2emDCp9bNXtLV1UldTYDR1UkbGRs48+YmZwDcxu7Q+KBy5l3YFYtoUoUZXtSKbbeFy44+fPw+Zq287qPe1mwj6ClfWYdX1TZYBxX55c4kY3xriwF7a2NwbWt1rFptFXNXoq0ItS4Y6+/+zMobqyjVbdbUS1mA0dSHmKR1RwpchcwZmslDjofFNg63lViwtI0b2pTWq3crva/o1nLMUze7CbTzGnqcNrXEVdNHIGuJ1kjDTYh3MkXGvWC09qq3tpDpYXFL4JNZ+v38zMZaNM0uzWK1zNmJpqd8j5hM4Zrl72x3Zmc29zoL92pVi5o0ZbRhGaWN36vXH5z4BNqDwfdhsIwutZC78L1XhnRfI0zlji8WLmtaRdzeeoJKXtxc0JS/0o7nJ4zp8+rsaMRjF89TbbZ1UjdpMOY2R4a5rczQ4hp6UnNt7FV7KMXs6o2uvyRtL40bHfjUPZheaN7mHjRi7SWm1n6XCg2HFO4ef2/dGavAjm8Osla3BMsr25smaznDN/h/GsdeZ59qv7OhFyuMrn/9Gk+RY+1ezDK9jGPqJocji4GF4YTcWsdDcLiWd5K2bainnrJZR3ipdmdlvCcWraJ9dViOnvkLZjnNntb0iRbkeoBehub10rWFZQjmWOzVZIYwy8Eg3gMkiZQYLSVEueV4LpC68nCDj0nEWuLlx/8Amqmz2pyq3lSKwvp88eC7zaemIoz9zeKy5KmgqXl01LK4XcSSWOJHM6kBwd5nBQbZoxzCvBaSX9eHkbUnyIVtJildBjdZU0z3ubSuZLJFmdlMTmsa4ZeVulr2Xv1Lp21GjVs4U6n+Swu3V/XQjk2pZRIt4u0LahmE1FLM4Mln1yuLeuMFjgDzBuLKrs22dJ1oVFqkvJ+ZtN5wzK2yxusrMVbhFFOadobnqJWePbLnIBFiAGlo0Opd2KGzt6VC1d1Vjl8l34Mybct1G3oN2NNFJHK2trC9jmvJM2j8pvZwtyKrz2vUmnFwjhrHD+TPRLrNBWVMmC4yHyyvNBV38ZznNifztre1nfVefgq5CMb+0wl/qR8f7XijX4JfIy938c+I102LTPe2AOMVJFmcGkNu3OW8jYX9Iu7Ao7+ULWhG1h8WPefj4+WOszBbz3mbne7iFZBhj30eYOzNbI9l8zIiDmcCOWuUX6gSfKquyKdKpcYqdWifN6fXTOhtUbS0IxsNgmFVJglp8WqXVDS2WRjp8r3FpBc0xkXLb6aE6dav3txc0t6MqUd3gnjPY+3tRpGMXzNfvFlY7aCOGorJKendEziOZIY8vRkIPWBdwaOXWptnZVi5QinLXC7/AEMT+MlGyFBh0fhD6HFJql4hcHNfNxA0cw4CwsbjmqN3UuJuEa1NRW8uH9s2iks4ZAdhaOjqKGaevxWaCZkjmsPhOU5QxhDgwm7jmLuXO1l1r2denWjCjTUota6PrfPgtDSOGtWbGgOI1uzk0kskpfBJxYJC57XviY0ZwXDV4AL7E31FupQT6ChfqMUsSWH28uzP8mdXEmOGbaf+PeHOdeRkRhN+Znb722/ecrvOubUsM7Q6LGjee7i/Q3U/cyQeppqmDZg1Ek8vFnmjmzF78wjJIYAb8iLu9JdWNSFTaG4ksRi/rpn0NMYjkkG1W1VXFSYbRUT8tRVRQAyHVzWuaxuhN7EuJu7qAPXqKdrZ0p1qtaqvdi3p2Zb+i5GXJ4SRtId1MRZebEax83MyiUt6XaGkHS/aSoJbZln3KcVHq/MeRt0XzIvvLLW41SU81ZLDT+DxtkeJXNIAdMMxOt3HK25IV/Zrk7OdSMU5bz07loaT+LBKNisPw5k730GKS1Uoif71JNxG2JHSIyi2thfyqje1biUFGvTUY5Wq/tm0Uk9GQXZqWmrZ5hjeJVEFVxMrWGQwRtGmguMrSDcZdOrnddO5VShCP6SmnHHa/Dj26miw/iZd2A4e2npo4WyvlDBYPkdne4Ek3Luvn6rLy9xVdWo5tYzyRYisIiG93ZSeshimpBeencXtbpdzTa9r6ZgWtNuvVdLZF5ChNwqcJc/miOpFvVH54fvP96HhOF1rJQLPayAuaXDnlJII7iFmpsj3v9OpHHLL9MhVOtGm2npaqHEKfHaSlkkjfGzjw5SJWgsym7NSOjblyLddCrVtOnOhKyqSSazh8nrnTv8AA1ec7yMna/bWWtpXUlBh1W6WdvCcZITG1jXeNc8r20vcAXvfSyjs7CNvV6WtUjiOuj5/naZlPKwkafbvZSalwGjpWMdLI2fiScNrn9J7JS61h4oJAv5ArWzryFW+nUbwsYWfk1/ZrKOIpEg3pbLyubHiVC0+EwNAe1ouZIiLHT9IgEi3WCR1BU9l3kYydCr8Lenb+eJtUhplGLu2r5MPwMyS0k7yKhwMbI3cTK7IM2U9S32jSjc3ijGSXu8c6cWIPESO7cNgxB0QwzCKmKqMgcZTD4O21j4xBte+U5ja1uauWfSWyl+oqxccdefPyNZYfBEi3jYTWQ1dBiUcLqjwcMZOGAucS03LgBrY5na9Wl1T2fXpVKdS3b3d5vGfmseBtNNNMw9v8bmxiKKhoaCpBdI2R75ojExgaHCxOoFr3J8ml7qSwt42UpVas48Mafny4GJS3tEj1vcw+SM4WI4ZJWwE5uGxzzaPg9nInKeabIqxn0zbS3nz+eRUWMEtwjeFFUTshbQVrC85Q+SEMY3Qm7nZtBoudV2ZOnBzc4vHU/4N1UzyNDsLRyt2gxN7ontY7NlcWuDXe+N5OIsVcv5xdhSSeunkzWHxs1dLgVRi2NVVS+SopY4QIoJGAxvIF2DK4jxSBI42+EFPO4hZWkKeFJviuXW8+CXYY3d6WRDglRhOOwSNdPUw1DeHNK5rpHXecpzuaOpwjdc9V0deF7ZSjhRceC7OGO3VDDjI2+zeHuO0OJGWF3CkiDLuYcjwRECLkWPWq1xVS2fS3Xqmu3mZS99kI2h2Tq6Kvhpoo5JKTwllVCWtc/JdzWuaSBoQAAb8wGldW2vKVeg5tpSxh+Ph1drI5RaZLdssIrKHF24vSU7qiNwDZ42XLx0ch0AJsWhpuORGq5tlXpXFr+lqS3Xyffn8X4pJJqW8iQ0O8eGV8cYw+ua57ms6UBDWZjbM51+Q8iqT2VOMXLfjos8f4Nuk+R+G+ujdLhTgyIyPEsbmhrS9w1IJAAvyJ9azsaajcavGnoKvAkexUJZhtI0tLSKeIFpGUg5BcEdRvdVL+Slc1Gnn3n5m0PhQ2qx4UULZDTTThzxGWws4jgCHHMR2aW84WLS26ebipKOFnUSlgqHamnjr6mn/AARhdRTT8TO+YwmnYBzzG2lwdc2nZrdejtpSt6cv1VRSj1Zy/HXXqIJav3UZ+3kWTaCKeeikqadsLBI1kPGDjkkHI9E2cQdSorB71i4Qmoyeca4xr8teBma97UlWzmNUMpmipMJmpXuheS91KyBrg0aNzNOpudB3qjcW9eG7OrVUkpLTeb8zZNcEiI7tthIarC6ltXSFs5ke2J72uZI33uMtIvbQOv5Dqr20doSo3MHCXu41WnW/sawhlMlm56pqH4e+mrI3h0LjCBI1wvE4aC5GoHSb3ALn7XhGNdVab466da5+RvT4YZW79mq4VLsGbFIKZ1YJuJlfl4YbYHNa3iWPe0Ltq6oun+qbW9u/zj6kW687pZO+OgccH4UETnZXxNaxjS4hrdOQ6gFxNkVP/wBTlN8U/NE1Re6aPa7ZesfS4bXUcZdPSww5orHOQ1rHCzeZIIILeeqtWl3SjVq0ar0k3ry10f16zSUXhNG7pt6LDHeXC65sltWNgLhfsDiRcd4Cqy2PJS92pHHb/ZsqnyIzvGF8bo6mSilnpxTxukYITLcF0xylpFrjM02K6GzsqznTjNKW9LXPyRpP4s4JTsrtBh7py2lweemeWPJf4IyEEMGbJmabkm2g7Vz7u1uNzNSspLPDeb46Z1N4uOdER3a7aKhrqaQSYJVmoLC2Mmnyua/9E8UG+UG2lvMrtpa17eosVo7mdVnl2cDWUk1wJlurw6pp8Lijqg5rwXODXG5Ywm7WkdWnV1XXL2pVp1Lhyp8OvrZJTTS1Jcucbh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 descr="data:image/jpeg;base64,/9j/4AAQSkZJRgABAQAAAQABAAD/2wCEAAkGBxASEBUSEA8WFRUXFxcQFRcWFxUTFxgVFRcWGRkVGhYbHSkhGBolGxcVIjYhJSkuLi4xGR8zODMsNygtLisBCgoKDg0OGxAQGy4mICYtNS8tLy0wLy0tLy0tLS8uLy8tLS0tLS0vLy0tLS0tMC0tLS0tLS0tLS8tLS0tLS0tLf/AABEIALUBFgMBEQACEQEDEQH/xAAcAAEAAgMBAQEAAAAAAAAAAAAABgcEBQgCAQP/xABLEAABAwIDBAQHCgsIAwAAAAABAAIDBBEFEiEGBxMxIkFRcRQyYYGCkZMXI1JTYnJzorHSFTM1NkJDVHSywcMIFjREkqGzwiZVg//EABsBAQACAwEBAAAAAAAAAAAAAAADBAECBQYH/8QAOBEAAgEDAQQHBwQBBQEBAAAAAAECAwQRIQUSMUETUXGBobHRFSIyYZHB8BRS4fFCIzM0NYLSJP/aAAwDAQACEQMRAD8AvFAEAQBAEAQBAEAQBAEAQBAEAQBAEAQBAEAQBAEAQBAEAQBAEAQBAEAQBAEAQBAEAQBAEAQBAEAQBAEAQBAEB5e8AXcQB2k2WUm+ANbNtHQsOV9bTtI5gzRg+olTq1rvhCX0ZrvLrPH96cO/9hTe3i+8n6Sv+yX0Y3l1n70uO0chtFVwvPY2WN32Faytq0Vlwf0Y3l1meCoTY+oAgCAIAgCAIAgCAIAgCAIAgCAIAgCAIAgCAIAgCAIAgCA+OIAueXNOIK+2r3tUFKXRwXqZRpZhAjB7DJ1+iCutbbHrVVvT91eP0IpVUuBV+N718VqDZkradvZC2x873XPqsu5R2RbU+Kz2/mPAidVshtZXzTG800kh7ZHuefrFdGFOEFiKRHkxrDsW2EMsWTUC3kTQZNhh2NVVOb09VLHb4D3NGnaL2IUVShTqL3kn2rJlSaJtgW+LEobCoDKlvygI328j2i3raVza2xbefw+6/l6f0bqq0WtsnvHw+vIY2QxTH9VLZpJ+Q7k/uGvkXCutmVqGuMrrX3/ME0aiZMVziQIAgCAIAgCAIAgCAIAgCAIAgCAIAgCAIAgCAIAgMevrY4YnyzPDGMaXuceQA61vThKpJRistmG8anO28LeRPXudFCTDS6jJezpPLIez5PLtuvXWGzoWy3pYcuvq7CtObkQuko5ZTaKJ8nzGOf8AYF0pTUdW8IjwzcUmxOKSeJh8+vW5hYPW6yryvbeOjmvqbbjNnButxl3+Sy+V0sI/7XUL2raL/Pz9DPRyMs7ocYtfhRdtuK258ij9sWueL+jM9FIieHYHUz1QpIoiZ8zoyw2GVzL5sxOgAsb9yvzr04U+kk/dxnJootvBLHbocYH6qI90rf5qgtsWvX4P0N+ikYM+7HGW/wCRJ+bJC7/vdSralo+E/B/cx0cuo1dXshiUXj4fUDyiNzh62gqaN5Qk9Jr6o13WaiogfG7LIxzHdjmlp9RVhST1TMFqbtN6b4nNpsRkzRGzY53G7oz1CR36TPlHUddxy4e0NkqadSisPq6+z5+faTQqY0ZeYN+S8uWD6gCAIAgCAIAgCAIAgCAIAgCAIAgCAIAgCAIAgIVt9jWDWFLic/ItlMLeMSbA5c4jGo67E25FdKwoXbe/QXe8eGfsRzceZD2bd7N03+GwzMeWYQRg/wCp5zLo/oL+p8dTHe/JYNN+C5Hmo35NGkGG6dRdKG/Vaz+aytg51lUz3fyY6b5Gtqd+FcfxdJA353Ef9jmqWGwqH+Un4L7Mx0zMGTfNip5Cnb3Ru/m8qb2Japc/r/BjpZFv7udp3YjRCeSMMeHuieG3ylzbHM2+oBBGmq87tC1VtW3IvK4k8JbyKo2D/OmX6at/qrvXn/W90fNEMfjLB3rbcTYYyJtPG10k2ezn3LWNZlv0QRcnMOu2i5Oy7CN05Ob0X3JKk93gVvDvnxUc207u+N4+x4XZexLV/u7v5IulkZ9NvxrAPfKOFx+S6Rn2lyhlsGlnSTX0f2Rt0zNlDvuheLVGGG3XlkbJ9VzR9qiew5w1p1PDH3M9KnxR8ftdsvVX8Iw/hE83cANP+qE3T9FtGn8FTPf6jfh1FibF43h88Aiw+fiMhAZZ3EztbrlB4gDiNCAfIuPeUK9Oe9WWG+z7EkZJrCJEqhuEAQBAEAQBAEAQBAEAQBAEAQBAEAQBAEAQBAc0b42OGMz5usRFvzeG0faCva7Ja/SQx8/NlSp8RCl0TQIAgCwDpXc3h5hwiEuFjKXznue7o/VDV43a9Xfun8kkWqSxErbYL86ZPpq3+quxef8AW90fNEUfjJV/aCw7NSU84H4uUxk9jZW/eY31qjsKpipKHXr9NPub1lpkolepKwQyEAWAW5/Z4aePVnq4cYPeXOt9hXB29jo4dpNR4l4LzBYCAIAgCAIAgCAIAgCAIAgCAIAgCAIAgCAIAgKi377KukYyvhbcxt4UwAJPDuS2T0STfyG/IL0GxLtRfQS56r7/AJ2kFWPMpBelIAsgID3FE57gxou5xDGgcyXGwHrKw+GvAI6/wujbBBHC0aRsbGLdjWgfyXz6rUdSpKb5vJdSwsFE7BfnTJ9NW/1V6e8/67uXmivH4y2d5eGeEYVVRgXcI+K23PNEQ8Ad+W3nXC2bV6O5g+vT66E1RZictL25UCyAgCw+GQdKbpNlnUFDeZtppjxpB1tFrMYfKBqfK4rxu1btV62I8I6epapxwicLmEgQBAEAQBAEAQBAEAQBAEAQBAEAQBAEAQBAEB5kYHAhwBBFiDqCDzBHWFlNp5QKM3ibqJInOqMNYXxaufALl7Pox+m35PMdV+r0+ztrRmlTrPD6+T9CvOnzRVLmkEgixBsQdCCOYI6iu6nngQnxASndhhvhGLUzCLhrzO7uiBcPrBqpbRq9HbzfPDX10+5tBZkdRrw5cOf9gfzpk+mrf6q9Xe/9d3LzRWj8ZfssYc0tcLggtI8h0K8qpOLyiychYxQmComgPOOR8XZ4riAfOAF9Aoz34Ka5/fUpPiYalMH7UdJJNII4Y3SPdo1rAXOPmC0nOMFmTwhgvDdrus8HcyrrwHTCzo4h0mxn4Tjyc8eoc9Ta3mdo7W6ROnR4c319hYhTxqy1lwiYIAgCAIAgCAIAgCAIAgCAIAgCAIAgCAIAgCAIAgCAjO0+wmH113TwASH9bH0JO8kaO9IFXbbaFe30i8rqeq/Ow0lBMrDG9yNSwk0dSyVvU2QGN/dmF2n/AGXbo7dpv/cjjx/PoROi+RuNzmxVXR1c81ZAYyIxFGczXB2Z13EFpPwG+tV9rX1KtSjGnLOuXx5dvb4GacGnqW6vPk5QGwLT/eiQ2NuNW620/W9a9Vetez8fJeaK0fjL/XlSyUbvD3dV9TisslJBeOUMkL3PYxrXZcrhqbnVt9Aea9PYbSoU7aMajw1p8yvOm3LQycB3Hm4dXVenwIB9sjh9jVpX28uFKPezKo9ZaGz2y9FQty0tO2O+jneM91vhPOp7uS4dxd1a7zUfoSqKXA3KrmwQBAEAQBAEAQBAEAQBAEAQBAEAQBAEAQBAEAQBAEAQBAEAQBAfA0diZYPqAIAgCAIAgCAIAgCAIAgCAIAgCAIAgCAIAgCAIAgCAICHY1vLwykqH088jxJGQHARucLkA8xz0IXQpbMuKsFOK0Zo6iTwYXuwYP8AGy+yepPY911GOliPdgwf42X2T09j3XUOliPdgwf42X2T09j3XUOliTHBsUiqoGVEJJjkGZpIym1yOXVyXPrUpUpuEuKN08rJHse3kYbRzup55XcRlswaxzwCRe1x12t61bo7NuK0FOK0Zq6iTwa/3YMH+Nl9k9S+x7rqMdLEmuG18dRCyeF2aORokYdRdrhcaHUdxXOqQlTk4y4o3TyRbGN5uGUs76eaSQSRnK4CN7hewPMc+au0tmXFWCnFaM1dRJ4MP3YMH+Nl9k9Sex7rqMdLEe7Bg/xsvsnp7HuuodLEe7Bg/wAbL7J6ex7rqQ6WJMsIxKOpgjnhJMcjc7SRY28o6lzqtKVKbhLijdPKyRvHN5WGUk76eaV/EZYODY3PAJANrjrsQrlHZlxVgpxWjNXUSeDB92DB/jZfZPUvse66jHSxJrhtdHPCyaF2aORokYeV2uFxoeXcudUhKEnGXFG6edTJWhkIAgCAIAgCAIAgCAIAgCAIAgCAIAgCAoTeFsDilTidRPBRl8b3NLXcSFtwGMHJzwRqD1L1VltG3p28YSlql8+srzhJsr/HcDqaOURVURjeWiQNLmO6JJAN2kjmCutRr068d6m8oicWuJripTBLY92mMuAcKEkEAg8WDUHUfpqhLalqm05efob9HIu7Z6V2GYHG6rZkdTwuL2EgnMHOs24JBJJA59a8zWirq8xTeja8tfoTp7sdTmuvrHzSvmlN3yOdI4/KcblezpwUIqK4Lh2FVvLPwW2DBeO4PaDPBJQvPSiJmi+jeekB3PN/TXmdu2+Jqsuej+358ixRlyI5t7sBitRiVTNBRl8b35mO4kIuMrRexeCNQVbsto29OhGMpapfM1nCTeSA45glTRy8GqiMb8oflLmO6JJAN2kjmCutQr068d6DyiNxa4mvUxgl0e7PGXAOFCSCAR75ByPprny2paptOfn6G/RyLuwWodhmBxvqmZHU8HSYSD0wTlZcGxJJA868zUgrq8xB6N8flzJ092JzVW1T5pXyyG75HOkce1ziSf8Acr2kIqEVFcPQqvifgsmC9Nwm0PEp5KJ56UJ4sd+uJ51A+a/+MLzG3bfE1WXB6Pu4fnyLNGXIthcEmCAIAgCAIAgCAIAgCAIAgCAIAgCAIAgCA5739/lRn7tH/wAkq9dsP/jf+n9irW+IrcrsEaOwsL/ERfRs/hC+fV/9yXa/MuR4Iqbf9tDZsVBGedqibuBIjae8hzvRau7sK24132L7/naRVpcimYYnPc1jBdziGNHa5xsB6yF6JtJa8CAlW8fZH8GzwsBJZJCx2Y9crRllA89nekFSsLz9VBy6nju5eH3Npx3TWbGY6aGuhqR4rXZZB2xu0ePLpr3gKa7oKvScHzXjyMReGdXxSBzQ5puCA4EdYOoK8G008MunPu/r8qt/d4/45V63Yv8Axe9/Yq1fiK4K7CIzsTD/AMTH8xv8IXz2t/uS7WXY8Cot/wBtDpFQMdztUTW7BcRtPnzOt5Grv7CtuNZ9i+/52kNaXIpuCJz3NYwXc4hjR2ucbAesr0MpbqzyIEiVbx9kvwbURRtJLHwseHdsjQGy/W17nBU7C8/VQcupv6cvA2nHdNdsVjxoa6Gp/Ra7LIO2J2j++w17wFJd26r0ZQfPgIywzq6N4cAWm4IBBHWDyK8I008MuHpYAQBAEAQBAEAQBAEAQBAEAQBAEAQBAEBz3v7/ACoz92j/AOSVeu2H/wAb/wBP7FWt8RW5XYI0de01QyOlZJI4NayJr3E8g1rASfUvAVIOdZxjxb+5cTxE5W2nxl9bVzVL9OI4lo+CwaMb5mgL3FvQVGnGmuXj+cSpJ5eSVblsC8JxJsrhdlOOOezOdIx67u9BUdr3HRW+Fxlp3czelHLLQ30YD4ThrpGjp058Ib5WAWkH+nX0QuHsev0dfdfCWnp6d5NVjlHOK9gVToncntD4Th4ge68lMRCe0xEe9u9V2+ivI7YtnTrb64S8+fqWaUsrBXu/r8qt/d4/45V19if8Xvf2IqvxFcFdhEZ19HVMipRJI7KxkQe4nkGtZcn1BfP5Qc6zjHi3jxLieFk5U2lxh9ZVy1L+cji4D4LBoxvmaAF7q3oqjTjTXJfjKknlkt3KYF4RiQlcLsphxj2cQ3bGPXmd6K5+2LjorfC4y07uf58zeksss3fVgXhOGulaOnTnjj5nKQd2XpeiFxdjV+jr7r4S09PTvJaqysnOS9fx1Kx0XuW2h8Jw8QvPvlMRCe0x297d6rt9FeR2xbdFW31wl58/XvLNKWVgsFcglCAIAgCAIAgCAIAgCAIAgCAIAgCAIAgI5tBsNh1dKJqunMjw0Rg8SVnRBJAs1wHMlXKG0K9CO5TeF2J+aNXBPiaz3KMF/Yz7af76n9sXf7vBehjo4kpxDCoZ6d1NK0mJzRG5oc5t2i2mZpBtp2qjCtOFTpFxNmk1gi3uUYL+xn20/wB9Xva93+7wXoa9HE32zmzFHQNe2jh4YeQ53Se8kgWGriT5lUuLqrcNOo847vIyopcDayxhzS1wuCC0g8iCLEKCLcWmjbiQz3KMF/Yz7af766Xti7/d4L0NOjibbZ3YugoZHSUkJjc5uR3vkrwRcHxXOI5jn39qr3F9WuFu1HnuS8kZUEuB42g2Gw6ulE1VT55A0R34krOiCSBZrgOZK2obQr0IblN4XYn5oOCfE1nuUYL+xn20/wB9Te2Lv93gvQx0cSUYlhMNRTuppWkxOaGOaHOZdotpmaQbaDr1VGnWnTqdJHj9eJs0msEX9yjBf2M+2n++r3ti7/d4L0Nejib/AGc2Zo6BjmUkPDD3Z3dJ7ySBYauJNvIqtxd1bhp1HnHYvIyopcDaTRNe0tcAWuBa4HkQRYg+ZV4ycWpLijZrJDPcowX9jPtp/vrpLbF2v8vBehp0cTb7O7GUFA9z6SExue3I73yV4IBuNHOI8/eq9xfVrhYqPPcl5IyoJcDfqobBAEAQBAEAQBAEAQBAEAQBAEAQBAEAQBAEAQBAEAQBAEAQBAEAQBAEAQBAEAQBAEAQBAEAQBAEAQBAEAQBAEAQBAEAQBAEAQBAEAQBAEAQBAEAQBAEAQBAEAQBAEAQBAEAQEE3sbWzUMEcdL/iKhxjY7Q5QLXcAdM13NAv2k9S62ybKFxNyqfDHx/gjqSxojEot1jXMDq3EauWci7ntmLQHHqaCCbDyn1KSe2HGWKVOKj2emDCp9bNXtLV1UldTYDR1UkbGRs48+YmZwDcxu7Q+KBy5l3YFYtoUoUZXtSKbbeFy44+fPw+Zq287qPe1mwj6ClfWYdX1TZYBxX55c4kY3xriwF7a2NwbWt1rFptFXNXoq0ItS4Y6+/+zMobqyjVbdbUS1mA0dSHmKR1RwpchcwZmslDjofFNg63lViwtI0b2pTWq3crva/o1nLMUze7CbTzGnqcNrXEVdNHIGuJ1kjDTYh3MkXGvWC09qq3tpDpYXFL4JNZ+v38zMZaNM0uzWK1zNmJpqd8j5hM4Zrl72x3Zmc29zoL92pVi5o0ZbRhGaWN36vXH5z4BNqDwfdhsIwutZC78L1XhnRfI0zlji8WLmtaRdzeeoJKXtxc0JS/0o7nJ4zp8+rsaMRjF89TbbZ1UjdpMOY2R4a5rczQ4hp6UnNt7FV7KMXs6o2uvyRtL40bHfjUPZheaN7mHjRi7SWm1n6XCg2HFO4ef2/dGavAjm8Osla3BMsr25smaznDN/h/GsdeZ59qv7OhFyuMrn/9Gk+RY+1ezDK9jGPqJocji4GF4YTcWsdDcLiWd5K2bainnrJZR3ipdmdlvCcWraJ9dViOnvkLZjnNntb0iRbkeoBehub10rWFZQjmWOzVZIYwy8Eg3gMkiZQYLSVEueV4LpC68nCDj0nEWuLlx/8Amqmz2pyq3lSKwvp88eC7zaemIoz9zeKy5KmgqXl01LK4XcSSWOJHM6kBwd5nBQbZoxzCvBaSX9eHkbUnyIVtJildBjdZU0z3ubSuZLJFmdlMTmsa4ZeVulr2Xv1Lp21GjVs4U6n+Swu3V/XQjk2pZRIt4u0LahmE1FLM4Mln1yuLeuMFjgDzBuLKrs22dJ1oVFqkvJ+ZtN5wzK2yxusrMVbhFFOadobnqJWePbLnIBFiAGlo0Opd2KGzt6VC1d1Vjl8l34Mybct1G3oN2NNFJHK2trC9jmvJM2j8pvZwtyKrz2vUmnFwjhrHD+TPRLrNBWVMmC4yHyyvNBV38ZznNifztre1nfVefgq5CMb+0wl/qR8f7XijX4JfIy938c+I102LTPe2AOMVJFmcGkNu3OW8jYX9Iu7Ao7+ULWhG1h8WPefj4+WOszBbz3mbne7iFZBhj30eYOzNbI9l8zIiDmcCOWuUX6gSfKquyKdKpcYqdWifN6fXTOhtUbS0IxsNgmFVJglp8WqXVDS2WRjp8r3FpBc0xkXLb6aE6dav3txc0t6MqUd3gnjPY+3tRpGMXzNfvFlY7aCOGorJKendEziOZIY8vRkIPWBdwaOXWptnZVi5QinLXC7/AEMT+MlGyFBh0fhD6HFJql4hcHNfNxA0cw4CwsbjmqN3UuJuEa1NRW8uH9s2iks4ZAdhaOjqKGaevxWaCZkjmsPhOU5QxhDgwm7jmLuXO1l1r2denWjCjTUota6PrfPgtDSOGtWbGgOI1uzk0kskpfBJxYJC57XviY0ZwXDV4AL7E31FupQT6ChfqMUsSWH28uzP8mdXEmOGbaf+PeHOdeRkRhN+Znb722/ecrvOubUsM7Q6LGjee7i/Q3U/cyQeppqmDZg1Ek8vFnmjmzF78wjJIYAb8iLu9JdWNSFTaG4ksRi/rpn0NMYjkkG1W1VXFSYbRUT8tRVRQAyHVzWuaxuhN7EuJu7qAPXqKdrZ0p1qtaqvdi3p2Zb+i5GXJ4SRtId1MRZebEax83MyiUt6XaGkHS/aSoJbZln3KcVHq/MeRt0XzIvvLLW41SU81ZLDT+DxtkeJXNIAdMMxOt3HK25IV/Zrk7OdSMU5bz07loaT+LBKNisPw5k730GKS1Uoif71JNxG2JHSIyi2thfyqje1biUFGvTUY5Wq/tm0Uk9GQXZqWmrZ5hjeJVEFVxMrWGQwRtGmguMrSDcZdOrnddO5VShCP6SmnHHa/Dj26miw/iZd2A4e2npo4WyvlDBYPkdne4Ek3Luvn6rLy9xVdWo5tYzyRYisIiG93ZSeshimpBeencXtbpdzTa9r6ZgWtNuvVdLZF5ChNwqcJc/miOpFvVH54fvP96HhOF1rJQLPayAuaXDnlJII7iFmpsj3v9OpHHLL9MhVOtGm2npaqHEKfHaSlkkjfGzjw5SJWgsym7NSOjblyLddCrVtOnOhKyqSSazh8nrnTv8AA1ec7yMna/bWWtpXUlBh1W6WdvCcZITG1jXeNc8r20vcAXvfSyjs7CNvV6WtUjiOuj5/naZlPKwkafbvZSalwGjpWMdLI2fiScNrn9J7JS61h4oJAv5ArWzryFW+nUbwsYWfk1/ZrKOIpEg3pbLyubHiVC0+EwNAe1ouZIiLHT9IgEi3WCR1BU9l3kYydCr8Lenb+eJtUhplGLu2r5MPwMyS0k7yKhwMbI3cTK7IM2U9S32jSjc3ijGSXu8c6cWIPESO7cNgxB0QwzCKmKqMgcZTD4O21j4xBte+U5ja1uauWfSWyl+oqxccdefPyNZYfBEi3jYTWQ1dBiUcLqjwcMZOGAucS03LgBrY5na9Wl1T2fXpVKdS3b3d5vGfmseBtNNNMw9v8bmxiKKhoaCpBdI2R75ojExgaHCxOoFr3J8ml7qSwt42UpVas48Mafny4GJS3tEj1vcw+SM4WI4ZJWwE5uGxzzaPg9nInKeabIqxn0zbS3nz+eRUWMEtwjeFFUTshbQVrC85Q+SEMY3Qm7nZtBoudV2ZOnBzc4vHU/4N1UzyNDsLRyt2gxN7ontY7NlcWuDXe+N5OIsVcv5xdhSSeunkzWHxs1dLgVRi2NVVS+SopY4QIoJGAxvIF2DK4jxSBI42+EFPO4hZWkKeFJviuXW8+CXYY3d6WRDglRhOOwSNdPUw1DeHNK5rpHXecpzuaOpwjdc9V0deF7ZSjhRceC7OGO3VDDjI2+zeHuO0OJGWF3CkiDLuYcjwRECLkWPWq1xVS2fS3Xqmu3mZS99kI2h2Tq6Kvhpoo5JKTwllVCWtc/JdzWuaSBoQAAb8wGldW2vKVeg5tpSxh+Ph1drI5RaZLdssIrKHF24vSU7qiNwDZ42XLx0ch0AJsWhpuORGq5tlXpXFr+lqS3Xyffn8X4pJJqW8iQ0O8eGV8cYw+ua57ms6UBDWZjbM51+Q8iqT2VOMXLfjos8f4Nuk+R+G+ujdLhTgyIyPEsbmhrS9w1IJAAvyJ9azsaajcavGnoKvAkexUJZhtI0tLSKeIFpGUg5BcEdRvdVL+Slc1Gnn3n5m0PhQ2qx4UULZDTTThzxGWws4jgCHHMR2aW84WLS26ebipKOFnUSlgqHamnjr6mn/AARhdRTT8TO+YwmnYBzzG2lwdc2nZrdejtpSt6cv1VRSj1Zy/HXXqIJav3UZ+3kWTaCKeeikqadsLBI1kPGDjkkHI9E2cQdSorB71i4Qmoyeca4xr8teBma97UlWzmNUMpmipMJmpXuheS91KyBrg0aNzNOpudB3qjcW9eG7OrVUkpLTeb8zZNcEiI7tthIarC6ltXSFs5ke2J72uZI33uMtIvbQOv5Dqr20doSo3MHCXu41WnW/sawhlMlm56pqH4e+mrI3h0LjCBI1wvE4aC5GoHSb3ALn7XhGNdVab466da5+RvT4YZW79mq4VLsGbFIKZ1YJuJlfl4YbYHNa3iWPe0Ltq6oun+qbW9u/zj6kW687pZO+OgccH4UETnZXxNaxjS4hrdOQ6gFxNkVP/wBTlN8U/NE1Re6aPa7ZesfS4bXUcZdPSww5orHOQ1rHCzeZIIILeeqtWl3SjVq0ar0k3ry10f16zSUXhNG7pt6LDHeXC65sltWNgLhfsDiRcd4Cqy2PJS92pHHb/ZsqnyIzvGF8bo6mSilnpxTxukYITLcF0xylpFrjM02K6GzsqznTjNKW9LXPyRpP4s4JTsrtBh7py2lweemeWPJf4IyEEMGbJmabkm2g7Vz7u1uNzNSspLPDeb46Z1N4uOdER3a7aKhrqaQSYJVmoLC2Mmnyua/9E8UG+UG2lvMrtpa17eosVo7mdVnl2cDWUk1wJlurw6pp8Lijqg5rwXODXG5Ywm7WkdWnV1XXL2pVp1Lhyp8OvrZJTTS1Jcucbh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80" y="889375"/>
            <a:ext cx="1580963" cy="99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 descr="https://upload.wikimedia.org/wikipedia/commons/thumb/c/c3/Tech_Mahindra_Logo.svg/2000px-Tech_Mahindra_Logo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09" y="5785845"/>
            <a:ext cx="2556484" cy="8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3" descr="Image result for nestle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35" descr="Image result for nestle logo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38" descr="Image result for hul logo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1" y="836994"/>
            <a:ext cx="15811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84" y="1001947"/>
            <a:ext cx="1961224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28801" y="152401"/>
            <a:ext cx="8458201" cy="113877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Some of OUR RECRUITERS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215748" y="2255887"/>
            <a:ext cx="1726131" cy="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70D7B"/>
                </a:solidFill>
              </a:rPr>
              <a:t>  Inauguration of Department of  Technology</a:t>
            </a:r>
          </a:p>
        </p:txBody>
      </p:sp>
      <p:pic>
        <p:nvPicPr>
          <p:cNvPr id="6" name="Content Placeholder 5" descr="Pictur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1" y="1371601"/>
            <a:ext cx="7853407" cy="4906963"/>
          </a:xfrm>
          <a:ln w="19050">
            <a:solidFill>
              <a:schemeClr val="tx1"/>
            </a:solidFill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4214" y="154430"/>
            <a:ext cx="11723571" cy="6549139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Extra-Curricular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3094022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Annual Social Gathering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432294" y="3086419"/>
            <a:ext cx="3994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/>
                </a:solidFill>
              </a:rPr>
              <a:t>Shivspandan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46131" y="6400800"/>
            <a:ext cx="4060522" cy="4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NSS Activities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323275" y="6411675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Annual Sports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20430" r="5421" b="11146"/>
          <a:stretch/>
        </p:blipFill>
        <p:spPr>
          <a:xfrm>
            <a:off x="7740486" y="3740118"/>
            <a:ext cx="4217269" cy="26588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6331"/>
            <a:ext cx="5144670" cy="2493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77" y="3494132"/>
            <a:ext cx="5095763" cy="2869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07" y="670026"/>
            <a:ext cx="4267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Extra-Curricular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3094022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Disaster Management : NCC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6056200"/>
            <a:ext cx="4060522" cy="4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Shahu Mill Audit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320879" y="6149967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Shahu Mill Audit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4" y="609802"/>
            <a:ext cx="4544035" cy="2556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4" y="3679882"/>
            <a:ext cx="4609423" cy="2300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79" y="3608418"/>
            <a:ext cx="3179221" cy="2357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92" y="609802"/>
            <a:ext cx="4372578" cy="2462412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511529" y="3118448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Guidance : Competitive Examinations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Extra-Curricular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3094022"/>
            <a:ext cx="5560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Disaster Management : NCC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52400" y="3298553"/>
            <a:ext cx="2112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/>
                </a:solidFill>
              </a:rPr>
              <a:t>Shivspandan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73" y="577738"/>
            <a:ext cx="3595003" cy="2022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19" y="721290"/>
            <a:ext cx="4038600" cy="575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23" y="2742838"/>
            <a:ext cx="3696374" cy="2079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14" y="4964959"/>
            <a:ext cx="3629667" cy="16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19062"/>
            <a:ext cx="110775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4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5286" y="1052623"/>
            <a:ext cx="4024313" cy="181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38" y="1081198"/>
            <a:ext cx="3215303" cy="183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31" y="746278"/>
            <a:ext cx="3266111" cy="2449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32442"/>
            <a:ext cx="4695335" cy="2883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1" y="3244730"/>
            <a:ext cx="5683156" cy="2557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152400" y="5861809"/>
            <a:ext cx="721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Self Defense Program on the </a:t>
            </a:r>
            <a:r>
              <a:rPr lang="en-US" dirty="0" smtClean="0"/>
              <a:t>occasion </a:t>
            </a:r>
            <a:r>
              <a:rPr lang="en-US" dirty="0"/>
              <a:t>of International Women's Day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549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14300"/>
            <a:ext cx="110680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46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108065"/>
            <a:ext cx="11045133" cy="6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03311"/>
            <a:ext cx="10848975" cy="67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6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893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TEQIP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SUPPORTED ACTIVITIES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3964772" cy="24391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Content Placeholder 3" descr="C:\Users\admin\Desktop\25.03.2019\WhatsApp Image 2019-03-22 at 7.02.52 AM.jpe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3723624" cy="24391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5770" y="3159015"/>
            <a:ext cx="10972800" cy="6636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Twining Activities with RGGEC, </a:t>
            </a:r>
            <a:r>
              <a:rPr lang="en-US" sz="2400" b="1" dirty="0" err="1" smtClean="0"/>
              <a:t>Kangra</a:t>
            </a:r>
            <a:r>
              <a:rPr lang="en-US" sz="2400" b="1" dirty="0" smtClean="0"/>
              <a:t>, Himachal Pradesh</a:t>
            </a:r>
            <a:endParaRPr lang="en-US" sz="2400" b="1" dirty="0"/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838200" y="6346955"/>
            <a:ext cx="5085046" cy="3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GATE Coaching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657600"/>
            <a:ext cx="3998123" cy="2595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Content Placeholder 13"/>
          <p:cNvSpPr txBox="1">
            <a:spLocks/>
          </p:cNvSpPr>
          <p:nvPr/>
        </p:nvSpPr>
        <p:spPr>
          <a:xfrm>
            <a:off x="4344124" y="6336042"/>
            <a:ext cx="5085046" cy="3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Employability Training</a:t>
            </a:r>
            <a:endParaRPr lang="en-US" sz="2400" b="1" dirty="0"/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8219797" y="6336042"/>
            <a:ext cx="5085046" cy="3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Soft Skill Training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/>
          <a:srcRect l="1098" t="23773" r="1" b="1421"/>
          <a:stretch/>
        </p:blipFill>
        <p:spPr>
          <a:xfrm>
            <a:off x="6858000" y="3657600"/>
            <a:ext cx="3735912" cy="2595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1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64" y="1425283"/>
            <a:ext cx="10972800" cy="554603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70D7B"/>
                </a:solidFill>
              </a:rPr>
              <a:t>Activities under TEQIP III</a:t>
            </a:r>
          </a:p>
          <a:p>
            <a:r>
              <a:rPr lang="en-US" sz="3000" dirty="0" smtClean="0"/>
              <a:t>Mentoring to RGGEC, </a:t>
            </a:r>
            <a:r>
              <a:rPr lang="en-US" sz="3000" dirty="0" err="1" smtClean="0"/>
              <a:t>Kangra</a:t>
            </a:r>
            <a:r>
              <a:rPr lang="en-US" sz="3000" dirty="0" smtClean="0"/>
              <a:t>, Himachal Pradesh</a:t>
            </a:r>
          </a:p>
          <a:p>
            <a:r>
              <a:rPr lang="en-US" sz="3000" dirty="0" smtClean="0"/>
              <a:t>GATE training </a:t>
            </a:r>
          </a:p>
          <a:p>
            <a:r>
              <a:rPr lang="en-US" sz="3000" dirty="0" smtClean="0"/>
              <a:t>Employability Training</a:t>
            </a:r>
          </a:p>
          <a:p>
            <a:r>
              <a:rPr lang="en-US" sz="3000" dirty="0" smtClean="0"/>
              <a:t>Research Funding to Faculty and Project Funding to Students</a:t>
            </a:r>
          </a:p>
          <a:p>
            <a:r>
              <a:rPr lang="en-US" sz="3000" dirty="0" smtClean="0"/>
              <a:t>Infrastructural and Technical Competency improvement through FDP’s, Procurement of equipment's, Laboratory development etc.</a:t>
            </a:r>
          </a:p>
          <a:p>
            <a:r>
              <a:rPr lang="en-US" sz="3000" dirty="0" smtClean="0"/>
              <a:t>Funding to students for GATE &amp; Competitive exams, workshops, conferences, industry visits &amp; training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1203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Technical Education Quality Improvement Programme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(Project by MHRD, Gov. of India and World Bank)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97732"/>
              </p:ext>
            </p:extLst>
          </p:nvPr>
        </p:nvGraphicFramePr>
        <p:xfrm>
          <a:off x="2181033" y="1524000"/>
          <a:ext cx="8001000" cy="926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911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Funding utilized under TEQIP II 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10.5 </a:t>
                      </a:r>
                      <a:r>
                        <a:rPr lang="en-US" sz="2400" b="1" dirty="0" err="1" smtClean="0"/>
                        <a:t>Crore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Rs</a:t>
                      </a:r>
                      <a:r>
                        <a:rPr lang="en-US" sz="2400" b="1" dirty="0" smtClean="0"/>
                        <a:t>. 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Funding sanctioned under TEQIP III 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 </a:t>
                      </a:r>
                      <a:r>
                        <a:rPr lang="en-US" sz="2400" b="1" dirty="0" err="1" smtClean="0"/>
                        <a:t>Crore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Rs</a:t>
                      </a:r>
                      <a:r>
                        <a:rPr lang="en-US" sz="2400" b="1" dirty="0" smtClean="0"/>
                        <a:t>.  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57911"/>
              </p:ext>
            </p:extLst>
          </p:nvPr>
        </p:nvGraphicFramePr>
        <p:xfrm>
          <a:off x="10207171" y="1392964"/>
          <a:ext cx="162896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Bitmap Image" r:id="rId4" imgW="17989560" imgH="15602040" progId="PBrush">
                  <p:embed/>
                </p:oleObj>
              </mc:Choice>
              <mc:Fallback>
                <p:oleObj name="Bitmap Image" r:id="rId4" imgW="17989560" imgH="15602040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171" y="1392964"/>
                        <a:ext cx="1628967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362" y="1392963"/>
            <a:ext cx="1547438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rial" pitchFamily="34" charset="0"/>
              </a:rPr>
              <a:t>Programmes offered</a:t>
            </a: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319858"/>
              </p:ext>
            </p:extLst>
          </p:nvPr>
        </p:nvGraphicFramePr>
        <p:xfrm>
          <a:off x="1752600" y="533400"/>
          <a:ext cx="8610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B. Tech. Four Year Programmes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Programme Title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Intake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Engineering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Civil Engineering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Computer Science and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Electronics and Telecommunication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Food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Engineering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59970"/>
              </p:ext>
            </p:extLst>
          </p:nvPr>
        </p:nvGraphicFramePr>
        <p:xfrm>
          <a:off x="1752600" y="3581400"/>
          <a:ext cx="8610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M. Tech. Two Year </a:t>
                      </a:r>
                      <a:r>
                        <a:rPr lang="en-US" dirty="0" err="1" smtClean="0"/>
                        <a:t>Programmes</a:t>
                      </a:r>
                      <a:r>
                        <a:rPr lang="en-US" dirty="0" smtClean="0"/>
                        <a:t>  (* May vary or</a:t>
                      </a:r>
                      <a:r>
                        <a:rPr lang="en-US" baseline="0" dirty="0" smtClean="0"/>
                        <a:t> change)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Programme Title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Intake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 and Technology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 </a:t>
                      </a:r>
                      <a:r>
                        <a:rPr lang="en-US" dirty="0" smtClean="0"/>
                        <a:t>Technology*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Technology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Science and Technology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Technology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85540"/>
              </p:ext>
            </p:extLst>
          </p:nvPr>
        </p:nvGraphicFramePr>
        <p:xfrm>
          <a:off x="1752600" y="6324600"/>
          <a:ext cx="8610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Ph. D. </a:t>
                      </a:r>
                      <a:r>
                        <a:rPr lang="en-US" dirty="0" err="1" smtClean="0"/>
                        <a:t>programmes</a:t>
                      </a:r>
                      <a:r>
                        <a:rPr lang="en-US" dirty="0" smtClean="0"/>
                        <a:t> in various Branches of Engineering</a:t>
                      </a:r>
                      <a:r>
                        <a:rPr lang="en-US" baseline="0" dirty="0" smtClean="0"/>
                        <a:t> and Technology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36187" y="76200"/>
            <a:ext cx="11919626" cy="65903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989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38371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Department </a:t>
            </a:r>
            <a:r>
              <a:rPr lang="en-US" sz="4000" b="1" dirty="0" smtClean="0">
                <a:solidFill>
                  <a:srgbClr val="002060"/>
                </a:solidFill>
              </a:rPr>
              <a:t>Highlights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15" y="685800"/>
            <a:ext cx="11017569" cy="5943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1. Campus Perspectives :</a:t>
            </a:r>
          </a:p>
          <a:p>
            <a:pPr algn="just" hangingPunct="0"/>
            <a:r>
              <a:rPr lang="en-US" sz="2400" b="1" dirty="0">
                <a:solidFill>
                  <a:srgbClr val="002060"/>
                </a:solidFill>
              </a:rPr>
              <a:t>Academic autonomy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0" algn="just" hangingPunct="0"/>
            <a:r>
              <a:rPr lang="en-US" sz="2400" dirty="0"/>
              <a:t>Funded by  world bank and HRD ministry under </a:t>
            </a:r>
            <a:r>
              <a:rPr lang="en-US" sz="2400" b="1" dirty="0" smtClean="0">
                <a:solidFill>
                  <a:srgbClr val="002060"/>
                </a:solidFill>
              </a:rPr>
              <a:t>TEQIP Program </a:t>
            </a:r>
            <a:r>
              <a:rPr lang="en-US" sz="2400" b="1" dirty="0" smtClean="0">
                <a:solidFill>
                  <a:srgbClr val="002060"/>
                </a:solidFill>
              </a:rPr>
              <a:t>worth </a:t>
            </a:r>
            <a:r>
              <a:rPr lang="en-US" sz="2400" b="1" dirty="0" smtClean="0">
                <a:solidFill>
                  <a:srgbClr val="002060"/>
                </a:solidFill>
              </a:rPr>
              <a:t>17 </a:t>
            </a:r>
            <a:r>
              <a:rPr lang="en-US" sz="2400" b="1" dirty="0" err="1" smtClean="0">
                <a:solidFill>
                  <a:srgbClr val="002060"/>
                </a:solidFill>
              </a:rPr>
              <a:t>Crore</a:t>
            </a:r>
            <a:r>
              <a:rPr lang="en-US" sz="2400" b="1" dirty="0" smtClean="0">
                <a:solidFill>
                  <a:srgbClr val="002060"/>
                </a:solidFill>
              </a:rPr>
              <a:t>  and </a:t>
            </a:r>
            <a:r>
              <a:rPr lang="en-US" sz="2400" b="1" dirty="0" smtClean="0">
                <a:solidFill>
                  <a:srgbClr val="002060"/>
                </a:solidFill>
              </a:rPr>
              <a:t>worked as the mentor </a:t>
            </a:r>
            <a:r>
              <a:rPr lang="en-US" sz="2400" b="1" dirty="0" smtClean="0">
                <a:solidFill>
                  <a:srgbClr val="002060"/>
                </a:solidFill>
              </a:rPr>
              <a:t>Institute for RGGEC, </a:t>
            </a:r>
            <a:r>
              <a:rPr lang="en-US" sz="2400" b="1" dirty="0" err="1" smtClean="0">
                <a:solidFill>
                  <a:srgbClr val="002060"/>
                </a:solidFill>
              </a:rPr>
              <a:t>Kangra</a:t>
            </a:r>
            <a:r>
              <a:rPr lang="en-US" sz="2400" b="1" dirty="0" smtClean="0">
                <a:solidFill>
                  <a:srgbClr val="002060"/>
                </a:solidFill>
              </a:rPr>
              <a:t>, Himachal Pradesh.</a:t>
            </a:r>
          </a:p>
          <a:p>
            <a:pPr lvl="0" algn="just" hangingPunct="0"/>
            <a:r>
              <a:rPr lang="en-US" sz="2400" dirty="0" err="1" smtClean="0"/>
              <a:t>Shivaji</a:t>
            </a:r>
            <a:r>
              <a:rPr lang="en-US" sz="2400" dirty="0" smtClean="0"/>
              <a:t> University is NAAC </a:t>
            </a: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en-US" sz="2400" dirty="0" smtClean="0">
                <a:solidFill>
                  <a:srgbClr val="002060"/>
                </a:solidFill>
              </a:rPr>
              <a:t>A++” </a:t>
            </a:r>
            <a:r>
              <a:rPr lang="en-US" sz="2400" dirty="0" smtClean="0"/>
              <a:t>grade Accreditation</a:t>
            </a:r>
          </a:p>
          <a:p>
            <a:pPr lvl="0" algn="just" hangingPunct="0"/>
            <a:r>
              <a:rPr lang="en-US" sz="2400" dirty="0" smtClean="0"/>
              <a:t>Curriculum as </a:t>
            </a:r>
            <a:r>
              <a:rPr lang="en-US" sz="2400" dirty="0"/>
              <a:t>per </a:t>
            </a: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2060"/>
                </a:solidFill>
              </a:rPr>
              <a:t>Outcome Based Education </a:t>
            </a:r>
            <a:r>
              <a:rPr lang="en-US" sz="2400" dirty="0" smtClean="0"/>
              <a:t>System </a:t>
            </a:r>
          </a:p>
          <a:p>
            <a:pPr lvl="0" algn="just" hangingPunct="0"/>
            <a:r>
              <a:rPr lang="en-US" sz="2400" b="1" dirty="0" smtClean="0">
                <a:solidFill>
                  <a:srgbClr val="002060"/>
                </a:solidFill>
              </a:rPr>
              <a:t>Audit </a:t>
            </a:r>
            <a:r>
              <a:rPr lang="en-US" sz="2400" b="1" dirty="0">
                <a:solidFill>
                  <a:srgbClr val="002060"/>
                </a:solidFill>
              </a:rPr>
              <a:t>&amp; Open Elective </a:t>
            </a:r>
            <a:r>
              <a:rPr lang="en-US" sz="2400" b="1" dirty="0" smtClean="0">
                <a:solidFill>
                  <a:srgbClr val="002060"/>
                </a:solidFill>
              </a:rPr>
              <a:t>courses 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dirty="0" smtClean="0"/>
              <a:t>Besides </a:t>
            </a:r>
            <a:r>
              <a:rPr lang="en-US" sz="2400" dirty="0"/>
              <a:t>core courses, curriculum covers special value added </a:t>
            </a:r>
            <a:r>
              <a:rPr lang="en-US" sz="2400" dirty="0" smtClean="0"/>
              <a:t>courses and courses open to all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students.</a:t>
            </a:r>
            <a:endParaRPr lang="en-US" sz="2400" dirty="0"/>
          </a:p>
          <a:p>
            <a:pPr lvl="0" algn="just" hangingPunct="0"/>
            <a:r>
              <a:rPr lang="en-US" sz="2400" dirty="0"/>
              <a:t>Conducive environment for teaching, learning, research and </a:t>
            </a:r>
            <a:r>
              <a:rPr lang="en-US" sz="2400" dirty="0" smtClean="0"/>
              <a:t>extension activities.</a:t>
            </a:r>
            <a:endParaRPr lang="en-US" sz="2400" dirty="0"/>
          </a:p>
          <a:p>
            <a:pPr lvl="0" algn="just" hangingPunct="0"/>
            <a:r>
              <a:rPr lang="en-US" sz="2400" dirty="0"/>
              <a:t>Provides career opportunities in frontier areas of </a:t>
            </a:r>
            <a:r>
              <a:rPr lang="en-US" sz="2400" dirty="0" smtClean="0"/>
              <a:t>engineering </a:t>
            </a:r>
            <a:r>
              <a:rPr lang="en-US" sz="2400" dirty="0"/>
              <a:t>and technology as well as interdisciplinary areas</a:t>
            </a:r>
          </a:p>
          <a:p>
            <a:pPr lvl="0" algn="just" hangingPunct="0"/>
            <a:r>
              <a:rPr lang="en-US" sz="2400" dirty="0" smtClean="0"/>
              <a:t>Membership </a:t>
            </a:r>
            <a:r>
              <a:rPr lang="en-US" sz="2400" dirty="0"/>
              <a:t>of </a:t>
            </a:r>
            <a:r>
              <a:rPr lang="en-US" sz="2400" dirty="0" smtClean="0"/>
              <a:t>Professional </a:t>
            </a:r>
            <a:r>
              <a:rPr lang="en-US" sz="2400" dirty="0" smtClean="0"/>
              <a:t>institutes to name the </a:t>
            </a:r>
            <a:r>
              <a:rPr lang="en-US" sz="2400" dirty="0"/>
              <a:t>Institution of Engineers (India), Kolkata and </a:t>
            </a:r>
            <a:r>
              <a:rPr lang="en-US" sz="2400" dirty="0" smtClean="0"/>
              <a:t>the </a:t>
            </a:r>
            <a:r>
              <a:rPr lang="en-US" sz="2400" dirty="0"/>
              <a:t>Indian Society for Technical Education, New Delhi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8600"/>
            <a:ext cx="11201400" cy="6248400"/>
          </a:xfrm>
        </p:spPr>
        <p:txBody>
          <a:bodyPr>
            <a:noAutofit/>
          </a:bodyPr>
          <a:lstStyle/>
          <a:p>
            <a:pPr lvl="0" hangingPunc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2. Facilities for students :</a:t>
            </a:r>
          </a:p>
          <a:p>
            <a:pPr lvl="0" algn="just"/>
            <a:r>
              <a:rPr lang="en-US" sz="2400" dirty="0"/>
              <a:t>Well maintained and well furnished hostels for </a:t>
            </a:r>
            <a:r>
              <a:rPr lang="en-US" sz="2400" dirty="0" smtClean="0"/>
              <a:t>boys </a:t>
            </a:r>
            <a:r>
              <a:rPr lang="en-US" sz="2400" dirty="0"/>
              <a:t>and </a:t>
            </a:r>
            <a:r>
              <a:rPr lang="en-US" sz="2400" dirty="0" smtClean="0"/>
              <a:t>girls having 125 rooms each.</a:t>
            </a:r>
            <a:endParaRPr lang="en-US" sz="2400" dirty="0"/>
          </a:p>
          <a:p>
            <a:pPr lvl="0" algn="just"/>
            <a:r>
              <a:rPr lang="en-US" sz="2400" dirty="0" smtClean="0"/>
              <a:t>University Sports </a:t>
            </a:r>
            <a:r>
              <a:rPr lang="en-US" sz="2400" dirty="0"/>
              <a:t>complex and </a:t>
            </a:r>
            <a:r>
              <a:rPr lang="en-US" sz="2400" dirty="0" smtClean="0"/>
              <a:t>Health </a:t>
            </a:r>
            <a:r>
              <a:rPr lang="en-US" sz="2400" dirty="0"/>
              <a:t>C</a:t>
            </a:r>
            <a:r>
              <a:rPr lang="en-US" sz="2400" dirty="0" smtClean="0"/>
              <a:t>are center</a:t>
            </a:r>
            <a:endParaRPr lang="en-US" sz="2400" dirty="0"/>
          </a:p>
          <a:p>
            <a:pPr lvl="0" algn="just"/>
            <a:r>
              <a:rPr lang="en-US" sz="2400" dirty="0"/>
              <a:t>Well equipped modern laboratories, mechanical workshop, efficient computer networks including </a:t>
            </a:r>
            <a:r>
              <a:rPr lang="en-US" sz="2400" dirty="0" smtClean="0"/>
              <a:t>Wi-Fi, 24 X 7 CCTV Surveillance </a:t>
            </a:r>
            <a:endParaRPr lang="en-US" sz="2400" dirty="0"/>
          </a:p>
          <a:p>
            <a:pPr lvl="0" algn="just"/>
            <a:r>
              <a:rPr lang="en-US" sz="2400" dirty="0"/>
              <a:t>State of the art departmental library, in addition </a:t>
            </a:r>
            <a:r>
              <a:rPr lang="en-US" sz="2400" dirty="0" smtClean="0"/>
              <a:t>access to </a:t>
            </a:r>
            <a:r>
              <a:rPr lang="en-US" sz="2400" dirty="0"/>
              <a:t>the well primed university </a:t>
            </a:r>
            <a:r>
              <a:rPr lang="en-US" sz="2400" dirty="0" smtClean="0"/>
              <a:t>central library as well as program library.</a:t>
            </a:r>
            <a:endParaRPr lang="en-US" sz="2400" dirty="0"/>
          </a:p>
          <a:p>
            <a:pPr lvl="0" algn="just"/>
            <a:r>
              <a:rPr lang="en-US" sz="2400" b="1" dirty="0">
                <a:solidFill>
                  <a:srgbClr val="002060"/>
                </a:solidFill>
              </a:rPr>
              <a:t>Advanced Technology Centre</a:t>
            </a:r>
            <a:r>
              <a:rPr lang="en-US" sz="2400" dirty="0" smtClean="0"/>
              <a:t>, </a:t>
            </a:r>
            <a:r>
              <a:rPr lang="en-US" sz="2400" dirty="0"/>
              <a:t>for training, research and development in collaboration with IGTR, Aurangabad. </a:t>
            </a:r>
            <a:endParaRPr lang="en-US" sz="2400" dirty="0" smtClean="0"/>
          </a:p>
          <a:p>
            <a:pPr lvl="0" algn="just"/>
            <a:endParaRPr lang="en-US" sz="2400" dirty="0" smtClean="0"/>
          </a:p>
          <a:p>
            <a:pPr lvl="0" hangingPunc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. Scholarships for students :</a:t>
            </a:r>
          </a:p>
          <a:p>
            <a:pPr lvl="0" algn="just" hangingPunct="0"/>
            <a:r>
              <a:rPr lang="en-US" sz="2400" dirty="0"/>
              <a:t>Central and state government scholarships / free ships to eligible </a:t>
            </a:r>
            <a:r>
              <a:rPr lang="en-US" sz="2400" dirty="0" smtClean="0"/>
              <a:t>students</a:t>
            </a:r>
            <a:endParaRPr lang="en-US" sz="2400" dirty="0"/>
          </a:p>
          <a:p>
            <a:pPr lvl="0" algn="just" hangingPunct="0"/>
            <a:r>
              <a:rPr lang="en-US" sz="2400" dirty="0"/>
              <a:t>Special scholarships to meritorious </a:t>
            </a:r>
            <a:r>
              <a:rPr lang="en-US" sz="2400" dirty="0" smtClean="0"/>
              <a:t>students</a:t>
            </a:r>
            <a:endParaRPr lang="en-US" sz="2400" dirty="0"/>
          </a:p>
          <a:p>
            <a:pPr lvl="0" algn="just" hangingPunct="0"/>
            <a:r>
              <a:rPr lang="en-US" sz="2400" dirty="0"/>
              <a:t>Research assistantship to </a:t>
            </a:r>
            <a:r>
              <a:rPr lang="en-US" sz="2400" dirty="0" smtClean="0"/>
              <a:t>Ph</a:t>
            </a:r>
            <a:r>
              <a:rPr lang="en-US" sz="2400" dirty="0"/>
              <a:t>. D. students</a:t>
            </a:r>
          </a:p>
          <a:p>
            <a:endParaRPr lang="en-US" sz="2400" dirty="0"/>
          </a:p>
          <a:p>
            <a:pPr algn="just">
              <a:buNone/>
            </a:pPr>
            <a:endParaRPr lang="en-US" sz="2400" b="1" dirty="0">
              <a:solidFill>
                <a:srgbClr val="070D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974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9974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 descr="C:\Users\Staff\Desktop\IMG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8345"/>
            <a:ext cx="3733800" cy="18640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C:\Users\Staff\Desktop\IMG_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8345"/>
            <a:ext cx="4038600" cy="18640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1201CC-1F44-474B-A4F5-64161E46E8AE}"/>
              </a:ext>
            </a:extLst>
          </p:cNvPr>
          <p:cNvSpPr txBox="1"/>
          <p:nvPr/>
        </p:nvSpPr>
        <p:spPr>
          <a:xfrm>
            <a:off x="4825696" y="1905000"/>
            <a:ext cx="20632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Hostels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C:\Users\Staff\Desktop\DSC007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38346"/>
            <a:ext cx="3657600" cy="18640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C:\Users\admin\Desktop\photos\SyntheticTrack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300" y="2388340"/>
            <a:ext cx="3746500" cy="17264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3" descr="C:\Users\admin\Desktop\photos\C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397842"/>
            <a:ext cx="4038600" cy="1716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2380924"/>
            <a:ext cx="3644900" cy="17338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1201CC-1F44-474B-A4F5-64161E46E8AE}"/>
              </a:ext>
            </a:extLst>
          </p:cNvPr>
          <p:cNvSpPr txBox="1"/>
          <p:nvPr/>
        </p:nvSpPr>
        <p:spPr>
          <a:xfrm>
            <a:off x="4905624" y="3886925"/>
            <a:ext cx="20632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Sports Complex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2" descr="C:\Users\user\Downloads\IMG_20180711_121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1" y="4459063"/>
            <a:ext cx="4013200" cy="19434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Picture 31" descr="E:\NAAC 3rd cycle\Evaluative Report 2014-15\NAAC\gIAN\DSC_04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300" y="4464314"/>
            <a:ext cx="3771900" cy="19382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 b="23605"/>
          <a:stretch>
            <a:fillRect/>
          </a:stretch>
        </p:blipFill>
        <p:spPr bwMode="auto">
          <a:xfrm>
            <a:off x="8185826" y="4419600"/>
            <a:ext cx="3625173" cy="19829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1201CC-1F44-474B-A4F5-64161E46E8AE}"/>
              </a:ext>
            </a:extLst>
          </p:cNvPr>
          <p:cNvSpPr txBox="1"/>
          <p:nvPr/>
        </p:nvSpPr>
        <p:spPr>
          <a:xfrm>
            <a:off x="3886200" y="6286148"/>
            <a:ext cx="487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Auditorium, Seminar hall &amp; Canteen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13" y="75985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</a:rPr>
              <a:t>Industry Institute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6422"/>
            <a:ext cx="11430000" cy="6019800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Curriculum is developed according to </a:t>
            </a:r>
            <a:r>
              <a:rPr lang="en-US" sz="2600" dirty="0" smtClean="0"/>
              <a:t>needs </a:t>
            </a:r>
            <a:r>
              <a:rPr lang="en-US" sz="2600" dirty="0"/>
              <a:t>and inputs from industrial experts</a:t>
            </a:r>
            <a:r>
              <a:rPr lang="en-US" sz="2600" dirty="0" smtClean="0"/>
              <a:t>.</a:t>
            </a:r>
            <a:endParaRPr lang="en-US" sz="2600" dirty="0"/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Start up and incubation activities with Confederation of Indian Industries (CII), PMKVY, NSQF, DTE-NASSCOM, DTE-MACCIA, MSME IGTR Aurangabad etc.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e-Learning </a:t>
            </a:r>
            <a:r>
              <a:rPr lang="en-US" sz="2600" dirty="0"/>
              <a:t>modules developed </a:t>
            </a:r>
            <a:r>
              <a:rPr lang="en-US" sz="2600" dirty="0" smtClean="0"/>
              <a:t>for </a:t>
            </a:r>
            <a:r>
              <a:rPr lang="en-US" sz="2600" dirty="0"/>
              <a:t>enhanced teaching learning experience </a:t>
            </a:r>
            <a:endParaRPr lang="en-US" sz="2600" dirty="0" smtClean="0"/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Nodal Centre for Spoken tutorial and e-</a:t>
            </a:r>
            <a:r>
              <a:rPr lang="en-US" sz="2600" dirty="0" err="1"/>
              <a:t>Y</a:t>
            </a:r>
            <a:r>
              <a:rPr lang="en-US" sz="2600" dirty="0" err="1" smtClean="0"/>
              <a:t>antra</a:t>
            </a:r>
            <a:r>
              <a:rPr lang="en-US" sz="2600" dirty="0" smtClean="0"/>
              <a:t> </a:t>
            </a:r>
            <a:r>
              <a:rPr lang="en-US" sz="2600" dirty="0" err="1" smtClean="0"/>
              <a:t>programme</a:t>
            </a:r>
            <a:r>
              <a:rPr lang="en-US" sz="2600" dirty="0" smtClean="0"/>
              <a:t> of IIT, Mumbai </a:t>
            </a:r>
            <a:endParaRPr lang="en-US" sz="2600" dirty="0"/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Training </a:t>
            </a:r>
            <a:r>
              <a:rPr lang="en-US" sz="2600" dirty="0" smtClean="0"/>
              <a:t>programs </a:t>
            </a:r>
            <a:r>
              <a:rPr lang="en-US" sz="2600" dirty="0"/>
              <a:t>by BOSCH Rexroth, </a:t>
            </a:r>
            <a:r>
              <a:rPr lang="en-US" sz="2600" dirty="0" smtClean="0"/>
              <a:t>Bangalore, RCF Mumbai and Google Inc.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Advanced Technology Centre (ATC), Developed in collaboration with IGTR, Aurangabad</a:t>
            </a:r>
            <a:endParaRPr lang="en-US" sz="2600" dirty="0"/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Remote centre for e-Outreach </a:t>
            </a:r>
            <a:r>
              <a:rPr lang="en-US" sz="2600" dirty="0" err="1"/>
              <a:t>programme</a:t>
            </a:r>
            <a:r>
              <a:rPr lang="en-US" sz="2600" dirty="0"/>
              <a:t> of IIT Mumbai and IIT </a:t>
            </a:r>
            <a:r>
              <a:rPr lang="en-US" sz="2600" dirty="0" err="1" smtClean="0"/>
              <a:t>Kharagpur</a:t>
            </a:r>
            <a:endParaRPr lang="en-US" sz="2600" dirty="0"/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Industrial interaction for students and faculty through HR meets and Saturday </a:t>
            </a:r>
            <a:r>
              <a:rPr lang="en-US" sz="2600" dirty="0" smtClean="0"/>
              <a:t>clubs</a:t>
            </a:r>
            <a:endParaRPr lang="en-US" sz="26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95741"/>
            <a:ext cx="11919626" cy="6666517"/>
          </a:xfrm>
          <a:prstGeom prst="roundRect">
            <a:avLst>
              <a:gd name="adj" fmla="val 5498"/>
            </a:avLst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</TotalTime>
  <Words>1898</Words>
  <Application>Microsoft Office PowerPoint</Application>
  <PresentationFormat>Custom</PresentationFormat>
  <Paragraphs>436</Paragraphs>
  <Slides>50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Presentation</vt:lpstr>
      <vt:lpstr>Bitmap Image</vt:lpstr>
      <vt:lpstr>Department of Technology Shivaji University, Kolhapur DTE Code-EN 6028  </vt:lpstr>
      <vt:lpstr>PowerPoint Presentation</vt:lpstr>
      <vt:lpstr>Department of Technology</vt:lpstr>
      <vt:lpstr>  Inauguration of Department of  Technology</vt:lpstr>
      <vt:lpstr>Programmes offered</vt:lpstr>
      <vt:lpstr> Department Highlights </vt:lpstr>
      <vt:lpstr>PowerPoint Presentation</vt:lpstr>
      <vt:lpstr>PowerPoint Presentation</vt:lpstr>
      <vt:lpstr>Industry Institute Interaction</vt:lpstr>
      <vt:lpstr>CHEMICAL ENGINEERING</vt:lpstr>
      <vt:lpstr>PowerPoint Presentation</vt:lpstr>
      <vt:lpstr>B.Tech. Chemical Engineering) Placements</vt:lpstr>
      <vt:lpstr>CIVIL ENGINEERING</vt:lpstr>
      <vt:lpstr>PowerPoint Presentation</vt:lpstr>
      <vt:lpstr>B.Tech. Civil Engg. Placements</vt:lpstr>
      <vt:lpstr>B.Tech. Computer Science and Technology Program </vt:lpstr>
      <vt:lpstr>RECENT TRENDS IN COMPUTER SCIENCE AND TECHNOLOGY </vt:lpstr>
      <vt:lpstr>Program strengths</vt:lpstr>
      <vt:lpstr>Program strengths</vt:lpstr>
      <vt:lpstr>PowerPoint Presentation</vt:lpstr>
      <vt:lpstr>PowerPoint Presentation</vt:lpstr>
      <vt:lpstr>PowerPoint Presentation</vt:lpstr>
      <vt:lpstr>Co-curricular Activities</vt:lpstr>
      <vt:lpstr>Extra Curricular Activities</vt:lpstr>
      <vt:lpstr>Our Recruiters</vt:lpstr>
      <vt:lpstr>B.Tech. Computer Science &amp; Technology</vt:lpstr>
      <vt:lpstr>Higher Studies Abroad</vt:lpstr>
      <vt:lpstr>ELECTRONICS &amp; TELECOMMUNICATION ENGINEERING</vt:lpstr>
      <vt:lpstr>PowerPoint Presentation</vt:lpstr>
      <vt:lpstr>PowerPoint Presentation</vt:lpstr>
      <vt:lpstr>B.Tech. Electronics &amp; Telecommunication Engineering</vt:lpstr>
      <vt:lpstr>FOOD TECHNOLOGY</vt:lpstr>
      <vt:lpstr>PowerPoint Presentation</vt:lpstr>
      <vt:lpstr>B.Tech. Food Technology</vt:lpstr>
      <vt:lpstr>MECHANICAL ENGINEERING</vt:lpstr>
      <vt:lpstr>PowerPoint Presentation</vt:lpstr>
      <vt:lpstr>B.Tech. Mechanical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Technology Shivaji University, Kolhapur (Approved by AICTE, New Delhi; DTE, Govt. of Maharashtra)</dc:title>
  <dc:creator>Acer</dc:creator>
  <cp:lastModifiedBy>DELL</cp:lastModifiedBy>
  <cp:revision>477</cp:revision>
  <dcterms:created xsi:type="dcterms:W3CDTF">2017-05-22T07:51:42Z</dcterms:created>
  <dcterms:modified xsi:type="dcterms:W3CDTF">2023-05-26T17:58:52Z</dcterms:modified>
</cp:coreProperties>
</file>